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68" r:id="rId1"/>
  </p:sldMasterIdLst>
  <p:notesMasterIdLst>
    <p:notesMasterId r:id="rId27"/>
  </p:notesMasterIdLst>
  <p:sldIdLst>
    <p:sldId id="256" r:id="rId2"/>
    <p:sldId id="280"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 id="274" r:id="rId19"/>
    <p:sldId id="275" r:id="rId20"/>
    <p:sldId id="276" r:id="rId21"/>
    <p:sldId id="277" r:id="rId22"/>
    <p:sldId id="281" r:id="rId23"/>
    <p:sldId id="282" r:id="rId24"/>
    <p:sldId id="278" r:id="rId25"/>
    <p:sldId id="279"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6" d="100"/>
          <a:sy n="86" d="100"/>
        </p:scale>
        <p:origin x="-906" y="-132"/>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jpg>
</file>

<file path=ppt/media/image11.jpg>
</file>

<file path=ppt/media/image12.jpg>
</file>

<file path=ppt/media/image13.jpg>
</file>

<file path=ppt/media/image14.jpg>
</file>

<file path=ppt/media/image15.png>
</file>

<file path=ppt/media/image16.jpg>
</file>

<file path=ppt/media/image17.jpg>
</file>

<file path=ppt/media/image18.png>
</file>

<file path=ppt/media/image19.png>
</file>

<file path=ppt/media/image2.jpg>
</file>

<file path=ppt/media/image20.jpg>
</file>

<file path=ppt/media/image21.jpg>
</file>

<file path=ppt/media/image22.png>
</file>

<file path=ppt/media/image23.jpg>
</file>

<file path=ppt/media/image24.jpg>
</file>

<file path=ppt/media/image25.png>
</file>

<file path=ppt/media/image26.jpg>
</file>

<file path=ppt/media/image27.jpg>
</file>

<file path=ppt/media/image28.png>
</file>

<file path=ppt/media/image29.jpeg>
</file>

<file path=ppt/media/image3.jpg>
</file>

<file path=ppt/media/image30.jpeg>
</file>

<file path=ppt/media/image31.jpeg>
</file>

<file path=ppt/media/image32.jp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10758404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90927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9" name="Shape 11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609530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6" name="Shape 12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066247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484660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0" name="Shape 14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710797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8" name="Shape 14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317850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873410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9" name="Shape 16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5812682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7" name="Shape 1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286757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Shape 1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4" name="Shape 1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49749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1" name="Shape 1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175412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122905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8" name="Shape 1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482783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6" name="Shape 2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989357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2" name="Shape 2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07986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11721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9" name="Shape 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28996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6" name="Shape 8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35338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113977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0" name="Shape 10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546174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19145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520079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1910" y="1885950"/>
            <a:ext cx="6686549" cy="1697086"/>
          </a:xfrm>
        </p:spPr>
        <p:txBody>
          <a:bodyPr anchor="b">
            <a:normAutofit/>
          </a:bodyPr>
          <a:lstStyle>
            <a:lvl1pPr>
              <a:defRPr sz="4050"/>
            </a:lvl1pPr>
          </a:lstStyle>
          <a:p>
            <a:r>
              <a:rPr lang="en-US" smtClean="0"/>
              <a:t>Click to edit Master title style</a:t>
            </a:r>
            <a:endParaRPr lang="en-US" dirty="0"/>
          </a:p>
        </p:txBody>
      </p:sp>
      <p:sp>
        <p:nvSpPr>
          <p:cNvPr id="3" name="Subtitle 2"/>
          <p:cNvSpPr>
            <a:spLocks noGrp="1"/>
          </p:cNvSpPr>
          <p:nvPr>
            <p:ph type="subTitle" idx="1"/>
          </p:nvPr>
        </p:nvSpPr>
        <p:spPr>
          <a:xfrm>
            <a:off x="1941910" y="3583035"/>
            <a:ext cx="6686549" cy="844712"/>
          </a:xfrm>
        </p:spPr>
        <p:txBody>
          <a:bodyPr anchor="t"/>
          <a:lstStyle>
            <a:lvl1pPr marL="0" indent="0" algn="l">
              <a:buNone/>
              <a:defRPr>
                <a:solidFill>
                  <a:schemeClr val="tx1">
                    <a:lumMod val="65000"/>
                    <a:lumOff val="3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3242858"/>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398860" y="3397155"/>
            <a:ext cx="584825" cy="273844"/>
          </a:xfrm>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42674818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457200"/>
            <a:ext cx="6686549" cy="2337780"/>
          </a:xfrm>
        </p:spPr>
        <p:txBody>
          <a:bodyPr anchor="ctr">
            <a:normAutofit/>
          </a:bodyPr>
          <a:lstStyle>
            <a:lvl1pPr algn="l">
              <a:defRPr sz="36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291154795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2456259" y="2628900"/>
            <a:ext cx="5652416"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
        <p:nvSpPr>
          <p:cNvPr id="14" name="TextBox 13"/>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5" name="TextBox 14"/>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1705332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1910" y="1828800"/>
            <a:ext cx="6686550" cy="2043634"/>
          </a:xfrm>
        </p:spPr>
        <p:txBody>
          <a:bodyPr anchor="b">
            <a:normAutofit/>
          </a:bodyPr>
          <a:lstStyle>
            <a:lvl1pPr algn="l">
              <a:defRPr sz="36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143303736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
        <p:nvSpPr>
          <p:cNvPr id="17" name="TextBox 16"/>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8" name="TextBox 17"/>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3355633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1910" y="470555"/>
            <a:ext cx="6686549" cy="2160015"/>
          </a:xfrm>
        </p:spPr>
        <p:txBody>
          <a:bodyPr anchor="ctr">
            <a:normAutofit/>
          </a:bodyPr>
          <a:lstStyle>
            <a:lvl1pPr algn="l">
              <a:defRPr sz="36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81777924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60739338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1109" y="470554"/>
            <a:ext cx="1655701" cy="3962863"/>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941909" y="470554"/>
            <a:ext cx="4857750" cy="39628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210479733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135271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4694" y="468082"/>
            <a:ext cx="6683765" cy="960668"/>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1941909" y="1600200"/>
            <a:ext cx="6686550" cy="283321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17275356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1910" y="1544063"/>
            <a:ext cx="6686549" cy="1101600"/>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941910" y="2647597"/>
            <a:ext cx="6686549" cy="645300"/>
          </a:xfrm>
        </p:spPr>
        <p:txBody>
          <a:bodyPr anchor="t"/>
          <a:lstStyle>
            <a:lvl1pPr marL="0" indent="0" algn="l">
              <a:buNone/>
              <a:defRPr sz="15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147391717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941909" y="1600200"/>
            <a:ext cx="3235398" cy="28332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393060" y="1594666"/>
            <a:ext cx="3235398" cy="28332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35222684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204530" y="1479527"/>
            <a:ext cx="2994549"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1941909" y="1911725"/>
            <a:ext cx="3257170" cy="2515545"/>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29972" y="1477106"/>
            <a:ext cx="2999251"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5375218" y="1909304"/>
            <a:ext cx="3254006" cy="2515545"/>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96614487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177208113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lvl="0">
              <a:spcBef>
                <a:spcPts val="0"/>
              </a:spcBef>
              <a:buNone/>
            </a:pPr>
            <a:fld id="{00000000-1234-1234-1234-123412341234}" type="slidenum">
              <a:rPr lang="en" smtClean="0"/>
              <a:t>‹#›</a:t>
            </a:fld>
            <a:endParaRPr lang="en"/>
          </a:p>
        </p:txBody>
      </p:sp>
    </p:spTree>
    <p:extLst>
      <p:ext uri="{BB962C8B-B14F-4D97-AF65-F5344CB8AC3E}">
        <p14:creationId xmlns:p14="http://schemas.microsoft.com/office/powerpoint/2010/main" val="31922420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34566"/>
            <a:ext cx="2628899" cy="732234"/>
          </a:xfrm>
        </p:spPr>
        <p:txBody>
          <a:bodyPr anchor="b"/>
          <a:lstStyle>
            <a:lvl1pPr algn="l">
              <a:defRPr sz="1500" b="0"/>
            </a:lvl1pPr>
          </a:lstStyle>
          <a:p>
            <a:r>
              <a:rPr lang="en-US" smtClean="0"/>
              <a:t>Click to edit Master title style</a:t>
            </a:r>
            <a:endParaRPr lang="en-US" dirty="0"/>
          </a:p>
        </p:txBody>
      </p:sp>
      <p:sp>
        <p:nvSpPr>
          <p:cNvPr id="3" name="Content Placeholder 2"/>
          <p:cNvSpPr>
            <a:spLocks noGrp="1"/>
          </p:cNvSpPr>
          <p:nvPr>
            <p:ph idx="1"/>
          </p:nvPr>
        </p:nvSpPr>
        <p:spPr>
          <a:xfrm>
            <a:off x="4742259" y="334567"/>
            <a:ext cx="3886200" cy="4061222"/>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941910" y="1198960"/>
            <a:ext cx="2628899" cy="319682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67877785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600450"/>
            <a:ext cx="6686550"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41909" y="476224"/>
            <a:ext cx="6686550" cy="289122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1941910" y="4025504"/>
            <a:ext cx="6686550"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326728778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171450"/>
            <a:ext cx="2138637" cy="4978971"/>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0416" y="118"/>
            <a:ext cx="1767506" cy="5139822"/>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4694" y="468082"/>
            <a:ext cx="6683765" cy="960668"/>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941909" y="1600200"/>
            <a:ext cx="6686550" cy="291465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771210" y="4597828"/>
            <a:ext cx="859712" cy="277797"/>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10/30/2016</a:t>
            </a:fld>
            <a:endParaRPr lang="en-US" dirty="0"/>
          </a:p>
        </p:txBody>
      </p:sp>
      <p:sp>
        <p:nvSpPr>
          <p:cNvPr id="5" name="Footer Placeholder 4"/>
          <p:cNvSpPr>
            <a:spLocks noGrp="1"/>
          </p:cNvSpPr>
          <p:nvPr>
            <p:ph type="ftr" sz="quarter" idx="3"/>
          </p:nvPr>
        </p:nvSpPr>
        <p:spPr>
          <a:xfrm>
            <a:off x="1941910" y="4601856"/>
            <a:ext cx="571499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398860" y="590837"/>
            <a:ext cx="584825" cy="273844"/>
          </a:xfrm>
          <a:prstGeom prst="rect">
            <a:avLst/>
          </a:prstGeom>
        </p:spPr>
        <p:txBody>
          <a:bodyPr vert="horz" lIns="91440" tIns="45720" rIns="91440" bIns="45720" rtlCol="0" anchor="ctr"/>
          <a:lstStyle>
            <a:lvl1pPr algn="r">
              <a:defRPr sz="1500">
                <a:solidFill>
                  <a:srgbClr val="FEFFFF"/>
                </a:solidFill>
              </a:defRPr>
            </a:lvl1pPr>
          </a:lstStyle>
          <a:p>
            <a:pPr lvl="0" algn="r">
              <a:spcBef>
                <a:spcPts val="0"/>
              </a:spcBef>
              <a:buNone/>
            </a:pPr>
            <a:fld id="{00000000-1234-1234-1234-123412341234}" type="slidenum">
              <a:rPr lang="en" sz="1000" smtClean="0">
                <a:solidFill>
                  <a:schemeClr val="lt2"/>
                </a:solidFill>
              </a:rPr>
              <a:t>‹#›</a:t>
            </a:fld>
            <a:endParaRPr lang="en" sz="1000">
              <a:solidFill>
                <a:schemeClr val="lt2"/>
              </a:solidFill>
            </a:endParaRPr>
          </a:p>
        </p:txBody>
      </p:sp>
    </p:spTree>
    <p:extLst>
      <p:ext uri="{BB962C8B-B14F-4D97-AF65-F5344CB8AC3E}">
        <p14:creationId xmlns:p14="http://schemas.microsoft.com/office/powerpoint/2010/main" val="2731708295"/>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 id="2147483780" r:id="rId12"/>
    <p:sldLayoutId id="2147483781" r:id="rId13"/>
    <p:sldLayoutId id="2147483782" r:id="rId14"/>
    <p:sldLayoutId id="2147483783" r:id="rId15"/>
    <p:sldLayoutId id="2147483784" r:id="rId16"/>
    <p:sldLayoutId id="2147483785" r:id="rId17"/>
  </p:sldLayoutIdLst>
  <p:hf sldNum="0" hdr="0" ftr="0" dt="0"/>
  <p:txStyles>
    <p:titleStyle>
      <a:lvl1pPr algn="l" defTabSz="342900" rtl="0" eaLnBrk="1" latinLnBrk="0" hangingPunct="1">
        <a:spcBef>
          <a:spcPct val="0"/>
        </a:spcBef>
        <a:buNone/>
        <a:defRPr sz="27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17.xml"/><Relationship Id="rId4" Type="http://schemas.openxmlformats.org/officeDocument/2006/relationships/image" Target="../media/image14.jp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3.xml"/><Relationship Id="rId1" Type="http://schemas.openxmlformats.org/officeDocument/2006/relationships/slideLayout" Target="../slideLayouts/slideLayout17.xml"/><Relationship Id="rId4" Type="http://schemas.openxmlformats.org/officeDocument/2006/relationships/image" Target="../media/image17.jp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6.xml"/><Relationship Id="rId1" Type="http://schemas.openxmlformats.org/officeDocument/2006/relationships/slideLayout" Target="../slideLayouts/slideLayout17.xml"/><Relationship Id="rId4" Type="http://schemas.openxmlformats.org/officeDocument/2006/relationships/image" Target="../media/image21.jp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8.xml"/><Relationship Id="rId1" Type="http://schemas.openxmlformats.org/officeDocument/2006/relationships/slideLayout" Target="../slideLayouts/slideLayout17.xml"/><Relationship Id="rId4" Type="http://schemas.openxmlformats.org/officeDocument/2006/relationships/image" Target="../media/image2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0.xml"/><Relationship Id="rId1" Type="http://schemas.openxmlformats.org/officeDocument/2006/relationships/slideLayout" Target="../slideLayouts/slideLayout17.xml"/><Relationship Id="rId4" Type="http://schemas.openxmlformats.org/officeDocument/2006/relationships/image" Target="../media/image27.jpg"/></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17.xml"/><Relationship Id="rId4" Type="http://schemas.openxmlformats.org/officeDocument/2006/relationships/image" Target="../media/image31.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7.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670856" y="606174"/>
            <a:ext cx="6634070" cy="968119"/>
          </a:xfrm>
          <a:prstGeom prst="rect">
            <a:avLst/>
          </a:prstGeom>
        </p:spPr>
        <p:txBody>
          <a:bodyPr lIns="91425" tIns="91425" rIns="91425" bIns="91425" anchor="b" anchorCtr="0">
            <a:noAutofit/>
          </a:bodyPr>
          <a:lstStyle/>
          <a:p>
            <a:pPr lvl="0" algn="l">
              <a:spcBef>
                <a:spcPts val="0"/>
              </a:spcBef>
              <a:buNone/>
            </a:pPr>
            <a:r>
              <a:rPr lang="en" u="sng" dirty="0" smtClean="0">
                <a:solidFill>
                  <a:srgbClr val="660000"/>
                </a:solidFill>
                <a:latin typeface="Times New Roman"/>
                <a:ea typeface="Times New Roman"/>
                <a:cs typeface="Times New Roman"/>
                <a:sym typeface="Times New Roman"/>
              </a:rPr>
              <a:t> </a:t>
            </a:r>
            <a:r>
              <a:rPr lang="en" u="sng" dirty="0">
                <a:solidFill>
                  <a:srgbClr val="660000"/>
                </a:solidFill>
                <a:latin typeface="Times New Roman"/>
                <a:ea typeface="Times New Roman"/>
                <a:cs typeface="Times New Roman"/>
                <a:sym typeface="Times New Roman"/>
              </a:rPr>
              <a:t>Jocul în operele literare</a:t>
            </a:r>
          </a:p>
        </p:txBody>
      </p:sp>
      <p:sp>
        <p:nvSpPr>
          <p:cNvPr id="55" name="Shape 55"/>
          <p:cNvSpPr txBox="1">
            <a:spLocks noGrp="1"/>
          </p:cNvSpPr>
          <p:nvPr>
            <p:ph type="subTitle" idx="1"/>
          </p:nvPr>
        </p:nvSpPr>
        <p:spPr>
          <a:xfrm>
            <a:off x="595901" y="1850017"/>
            <a:ext cx="8325180" cy="2948013"/>
          </a:xfrm>
          <a:prstGeom prst="rect">
            <a:avLst/>
          </a:prstGeom>
        </p:spPr>
        <p:txBody>
          <a:bodyPr lIns="91425" tIns="91425" rIns="91425" bIns="91425" anchor="t" anchorCtr="0">
            <a:noAutofit/>
          </a:bodyPr>
          <a:lstStyle/>
          <a:p>
            <a:pPr lvl="0" rtl="0">
              <a:spcBef>
                <a:spcPts val="0"/>
              </a:spcBef>
              <a:buNone/>
            </a:pPr>
            <a:r>
              <a:rPr lang="en" sz="2000" dirty="0" smtClean="0">
                <a:solidFill>
                  <a:srgbClr val="990000"/>
                </a:solidFill>
                <a:latin typeface="Times New Roman"/>
                <a:ea typeface="Times New Roman"/>
                <a:cs typeface="Times New Roman"/>
                <a:sym typeface="Times New Roman"/>
              </a:rPr>
              <a:t>											 De </a:t>
            </a:r>
            <a:r>
              <a:rPr lang="en" sz="2000" dirty="0">
                <a:solidFill>
                  <a:srgbClr val="990000"/>
                </a:solidFill>
                <a:latin typeface="Times New Roman"/>
                <a:ea typeface="Times New Roman"/>
                <a:cs typeface="Times New Roman"/>
                <a:sym typeface="Times New Roman"/>
              </a:rPr>
              <a:t>Ioana </a:t>
            </a:r>
            <a:r>
              <a:rPr lang="en" sz="2000" dirty="0" smtClean="0">
                <a:solidFill>
                  <a:srgbClr val="990000"/>
                </a:solidFill>
                <a:latin typeface="Times New Roman"/>
                <a:ea typeface="Times New Roman"/>
                <a:cs typeface="Times New Roman"/>
                <a:sym typeface="Times New Roman"/>
              </a:rPr>
              <a:t>Buică,</a:t>
            </a:r>
          </a:p>
          <a:p>
            <a:pPr lvl="0" rtl="0">
              <a:spcBef>
                <a:spcPts val="0"/>
              </a:spcBef>
              <a:buNone/>
            </a:pPr>
            <a:r>
              <a:rPr lang="en" sz="2000" dirty="0">
                <a:solidFill>
                  <a:srgbClr val="990000"/>
                </a:solidFill>
                <a:latin typeface="Times New Roman"/>
                <a:ea typeface="Times New Roman"/>
                <a:cs typeface="Times New Roman"/>
                <a:sym typeface="Times New Roman"/>
              </a:rPr>
              <a:t>	</a:t>
            </a:r>
            <a:r>
              <a:rPr lang="en" sz="2000" dirty="0" smtClean="0">
                <a:solidFill>
                  <a:srgbClr val="990000"/>
                </a:solidFill>
                <a:latin typeface="Times New Roman"/>
                <a:ea typeface="Times New Roman"/>
                <a:cs typeface="Times New Roman"/>
                <a:sym typeface="Times New Roman"/>
              </a:rPr>
              <a:t>											Imbrea Daniel,</a:t>
            </a:r>
          </a:p>
          <a:p>
            <a:pPr lvl="0" rtl="0">
              <a:spcBef>
                <a:spcPts val="0"/>
              </a:spcBef>
              <a:buNone/>
            </a:pPr>
            <a:r>
              <a:rPr lang="en" sz="2000" dirty="0">
                <a:solidFill>
                  <a:srgbClr val="990000"/>
                </a:solidFill>
                <a:latin typeface="Times New Roman"/>
                <a:ea typeface="Times New Roman"/>
                <a:cs typeface="Times New Roman"/>
                <a:sym typeface="Times New Roman"/>
              </a:rPr>
              <a:t>	</a:t>
            </a:r>
            <a:r>
              <a:rPr lang="en" sz="2000" dirty="0" smtClean="0">
                <a:solidFill>
                  <a:srgbClr val="990000"/>
                </a:solidFill>
                <a:latin typeface="Times New Roman"/>
                <a:ea typeface="Times New Roman"/>
                <a:cs typeface="Times New Roman"/>
                <a:sym typeface="Times New Roman"/>
              </a:rPr>
              <a:t>											Cezar </a:t>
            </a:r>
            <a:r>
              <a:rPr lang="en" sz="2000" dirty="0">
                <a:solidFill>
                  <a:srgbClr val="990000"/>
                </a:solidFill>
                <a:latin typeface="Times New Roman"/>
                <a:ea typeface="Times New Roman"/>
                <a:cs typeface="Times New Roman"/>
                <a:sym typeface="Times New Roman"/>
              </a:rPr>
              <a:t>Tudor </a:t>
            </a:r>
            <a:r>
              <a:rPr lang="en" sz="2000" dirty="0" smtClean="0">
                <a:solidFill>
                  <a:srgbClr val="990000"/>
                </a:solidFill>
                <a:latin typeface="Times New Roman"/>
                <a:ea typeface="Times New Roman"/>
                <a:cs typeface="Times New Roman"/>
                <a:sym typeface="Times New Roman"/>
              </a:rPr>
              <a:t>şi </a:t>
            </a:r>
          </a:p>
          <a:p>
            <a:pPr lvl="0" rtl="0">
              <a:spcBef>
                <a:spcPts val="0"/>
              </a:spcBef>
              <a:buNone/>
            </a:pPr>
            <a:r>
              <a:rPr lang="en" sz="2000" dirty="0">
                <a:solidFill>
                  <a:srgbClr val="990000"/>
                </a:solidFill>
                <a:latin typeface="Times New Roman"/>
                <a:ea typeface="Times New Roman"/>
                <a:cs typeface="Times New Roman"/>
                <a:sym typeface="Times New Roman"/>
              </a:rPr>
              <a:t>	</a:t>
            </a:r>
            <a:r>
              <a:rPr lang="en" sz="2000" dirty="0" smtClean="0">
                <a:solidFill>
                  <a:srgbClr val="990000"/>
                </a:solidFill>
                <a:latin typeface="Times New Roman"/>
                <a:ea typeface="Times New Roman"/>
                <a:cs typeface="Times New Roman"/>
                <a:sym typeface="Times New Roman"/>
              </a:rPr>
              <a:t>											Costin </a:t>
            </a:r>
            <a:r>
              <a:rPr lang="en" sz="2000" dirty="0">
                <a:solidFill>
                  <a:srgbClr val="990000"/>
                </a:solidFill>
                <a:latin typeface="Times New Roman"/>
                <a:ea typeface="Times New Roman"/>
                <a:cs typeface="Times New Roman"/>
                <a:sym typeface="Times New Roman"/>
              </a:rPr>
              <a:t>Ştefan Teodor</a:t>
            </a:r>
          </a:p>
        </p:txBody>
      </p:sp>
    </p:spTree>
  </p:cSld>
  <p:clrMapOvr>
    <a:masterClrMapping/>
  </p:clrMapOvr>
  <p:transition spd="slow">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Shape 116" descr="copii-arme-4.jpg"/>
          <p:cNvPicPr preferRelativeResize="0"/>
          <p:nvPr/>
        </p:nvPicPr>
        <p:blipFill>
          <a:blip r:embed="rId3">
            <a:alphaModFix/>
          </a:blip>
          <a:stretch>
            <a:fillRect/>
          </a:stretch>
        </p:blipFill>
        <p:spPr>
          <a:xfrm>
            <a:off x="934129" y="205675"/>
            <a:ext cx="7111324" cy="4732125"/>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a:latin typeface="Times New Roman"/>
                <a:ea typeface="Times New Roman"/>
                <a:cs typeface="Times New Roman"/>
                <a:sym typeface="Times New Roman"/>
              </a:rPr>
              <a:t>De-a v-ati ascuns… - Tudor Arghezi</a:t>
            </a:r>
          </a:p>
        </p:txBody>
      </p:sp>
      <p:sp>
        <p:nvSpPr>
          <p:cNvPr id="122" name="Shape 122"/>
          <p:cNvSpPr txBox="1">
            <a:spLocks noGrp="1"/>
          </p:cNvSpPr>
          <p:nvPr>
            <p:ph type="body" idx="1"/>
          </p:nvPr>
        </p:nvSpPr>
        <p:spPr>
          <a:xfrm>
            <a:off x="311700" y="1152475"/>
            <a:ext cx="6457200" cy="3416400"/>
          </a:xfrm>
          <a:prstGeom prst="rect">
            <a:avLst/>
          </a:prstGeom>
        </p:spPr>
        <p:txBody>
          <a:bodyPr lIns="91425" tIns="91425" rIns="91425" bIns="91425" anchor="t" anchorCtr="0">
            <a:noAutofit/>
          </a:bodyPr>
          <a:lstStyle/>
          <a:p>
            <a:pPr lvl="0" indent="457200" algn="just" rtl="0">
              <a:lnSpc>
                <a:spcPct val="100000"/>
              </a:lnSpc>
              <a:spcBef>
                <a:spcPts val="0"/>
              </a:spcBef>
              <a:spcAft>
                <a:spcPts val="0"/>
              </a:spcAft>
              <a:buNone/>
            </a:pPr>
            <a:r>
              <a:rPr lang="en" sz="2000" dirty="0">
                <a:latin typeface="Times New Roman"/>
                <a:ea typeface="Times New Roman"/>
                <a:cs typeface="Times New Roman"/>
                <a:sym typeface="Times New Roman"/>
              </a:rPr>
              <a:t>In poezia De-a v-aţi ascuns …, eul liric inlocuieşte viziunea Morţii cu mit al jocului de-a mortea. Mitul Arghezian împleteşte gingăşia cu tristeţea, naivitatea cu</a:t>
            </a:r>
          </a:p>
          <a:p>
            <a:pPr lvl="0" algn="just">
              <a:lnSpc>
                <a:spcPct val="100000"/>
              </a:lnSpc>
              <a:spcBef>
                <a:spcPts val="0"/>
              </a:spcBef>
              <a:spcAft>
                <a:spcPts val="0"/>
              </a:spcAft>
              <a:buNone/>
            </a:pPr>
            <a:r>
              <a:rPr lang="en" sz="2000" dirty="0">
                <a:latin typeface="Times New Roman"/>
                <a:ea typeface="Times New Roman"/>
                <a:cs typeface="Times New Roman"/>
                <a:sym typeface="Times New Roman"/>
              </a:rPr>
              <a:t>gravitatea,profunzimea simţirii cu simplitatea expresiei , iar moartea este vazută aici ca un joc ,prevenind spiritul ludic al întâmplărilor de mai târziu. Opera subliniază că moartea nu cruţă pe nimeni şi că in faţa ei noi suntem doar muritori şi nu putem face nimic ca să o oprim .</a:t>
            </a:r>
          </a:p>
        </p:txBody>
      </p:sp>
      <p:pic>
        <p:nvPicPr>
          <p:cNvPr id="123" name="Shape 123"/>
          <p:cNvPicPr preferRelativeResize="0"/>
          <p:nvPr/>
        </p:nvPicPr>
        <p:blipFill>
          <a:blip r:embed="rId3">
            <a:alphaModFix/>
          </a:blip>
          <a:stretch>
            <a:fillRect/>
          </a:stretch>
        </p:blipFill>
        <p:spPr>
          <a:xfrm>
            <a:off x="6768946" y="1152474"/>
            <a:ext cx="2063357" cy="3416397"/>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129" name="Shape 129" descr="1941-1.jpg"/>
          <p:cNvPicPr preferRelativeResize="0"/>
          <p:nvPr/>
        </p:nvPicPr>
        <p:blipFill>
          <a:blip r:embed="rId3">
            <a:alphaModFix/>
          </a:blip>
          <a:stretch>
            <a:fillRect/>
          </a:stretch>
        </p:blipFill>
        <p:spPr>
          <a:xfrm>
            <a:off x="187950" y="1365965"/>
            <a:ext cx="4384050" cy="3624149"/>
          </a:xfrm>
          <a:prstGeom prst="rect">
            <a:avLst/>
          </a:prstGeom>
          <a:noFill/>
          <a:ln>
            <a:noFill/>
          </a:ln>
        </p:spPr>
      </p:pic>
      <p:pic>
        <p:nvPicPr>
          <p:cNvPr id="130" name="Shape 130" descr="martin-llado-boy-playing-hide-and-seek-in-frederiksberg-copenhagen-denmark.jpg"/>
          <p:cNvPicPr preferRelativeResize="0"/>
          <p:nvPr/>
        </p:nvPicPr>
        <p:blipFill>
          <a:blip r:embed="rId4">
            <a:alphaModFix/>
          </a:blip>
          <a:stretch>
            <a:fillRect/>
          </a:stretch>
        </p:blipFill>
        <p:spPr>
          <a:xfrm>
            <a:off x="4695750" y="153615"/>
            <a:ext cx="4378275" cy="3257405"/>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a:latin typeface="Times New Roman"/>
                <a:ea typeface="Times New Roman"/>
                <a:cs typeface="Times New Roman"/>
                <a:sym typeface="Times New Roman"/>
              </a:rPr>
              <a:t>Amintiri din copilărie - Ion Creangă</a:t>
            </a:r>
          </a:p>
        </p:txBody>
      </p:sp>
      <p:sp>
        <p:nvSpPr>
          <p:cNvPr id="136" name="Shape 136"/>
          <p:cNvSpPr txBox="1">
            <a:spLocks noGrp="1"/>
          </p:cNvSpPr>
          <p:nvPr>
            <p:ph type="body" idx="1"/>
          </p:nvPr>
        </p:nvSpPr>
        <p:spPr>
          <a:xfrm>
            <a:off x="311700" y="1152475"/>
            <a:ext cx="6109200" cy="3416400"/>
          </a:xfrm>
          <a:prstGeom prst="rect">
            <a:avLst/>
          </a:prstGeom>
        </p:spPr>
        <p:txBody>
          <a:bodyPr lIns="91425" tIns="91425" rIns="91425" bIns="91425" anchor="t" anchorCtr="0">
            <a:noAutofit/>
          </a:bodyPr>
          <a:lstStyle/>
          <a:p>
            <a:pPr lvl="0">
              <a:spcBef>
                <a:spcPts val="0"/>
              </a:spcBef>
              <a:buNone/>
            </a:pPr>
            <a:r>
              <a:rPr lang="en" sz="1600" dirty="0">
                <a:latin typeface="Times New Roman"/>
                <a:ea typeface="Times New Roman"/>
                <a:cs typeface="Times New Roman"/>
                <a:sym typeface="Times New Roman"/>
              </a:rPr>
              <a:t> Copilăria este o perioadă din viaţa fiecaruia, cea mai frumoasă de altfel, în care jocul reprezintă un element caracteristic al acesteia, reprezintă farmecul, puritatea sa, de aceea, într-o oarecare masură, jocul se confundă cu copilăria. Reînviind cea mai fericită perioadă din viaţa omului, copilăria, Creangă îl transformă pe Nică într-un reprezentant al copilului universal, iar copilăria lui într-o vârstă mitică, de aur, fiindcă ea nu se reduce la o înşiruire de întâmplări, ci ea este o stare de veselie şi fericire continuă. Aşa cum susţine G.Călinescu, </a:t>
            </a:r>
            <a:r>
              <a:rPr lang="en" sz="1600" u="sng" dirty="0">
                <a:latin typeface="Times New Roman"/>
                <a:ea typeface="Times New Roman"/>
                <a:cs typeface="Times New Roman"/>
                <a:sym typeface="Times New Roman"/>
              </a:rPr>
              <a:t>în Amintiri din copilărie </a:t>
            </a:r>
            <a:r>
              <a:rPr lang="en" sz="1600" dirty="0">
                <a:latin typeface="Times New Roman"/>
                <a:ea typeface="Times New Roman"/>
                <a:cs typeface="Times New Roman"/>
                <a:sym typeface="Times New Roman"/>
              </a:rPr>
              <a:t>este simbolizat “destinul oricărui copil: de a face bucuria şi supărarea părinţilor şi de a o lua şi el încetul pe acelaşi drum pe care l-au luat şi-l vor lua toţi. În Amintirile lui Creangă nu este nimic individual, cu caracter de confesiune ori de jurnal.Creangă povesteşte copilăria copilului universal.”</a:t>
            </a:r>
          </a:p>
          <a:p>
            <a:pPr lvl="0" rtl="0">
              <a:spcBef>
                <a:spcPts val="0"/>
              </a:spcBef>
              <a:buNone/>
            </a:pPr>
            <a:endParaRPr sz="600" dirty="0"/>
          </a:p>
        </p:txBody>
      </p:sp>
      <p:pic>
        <p:nvPicPr>
          <p:cNvPr id="137" name="Shape 137"/>
          <p:cNvPicPr preferRelativeResize="0"/>
          <p:nvPr/>
        </p:nvPicPr>
        <p:blipFill>
          <a:blip r:embed="rId3">
            <a:alphaModFix/>
          </a:blip>
          <a:stretch>
            <a:fillRect/>
          </a:stretch>
        </p:blipFill>
        <p:spPr>
          <a:xfrm>
            <a:off x="6461749" y="1152475"/>
            <a:ext cx="2370549" cy="3416398"/>
          </a:xfrm>
          <a:prstGeom prst="rect">
            <a:avLst/>
          </a:prstGeom>
          <a:noFill/>
          <a:ln>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title"/>
          </p:nvPr>
        </p:nvSpPr>
        <p:spPr>
          <a:xfrm>
            <a:off x="311700" y="246749"/>
            <a:ext cx="8520600" cy="905725"/>
          </a:xfrm>
          <a:prstGeom prst="rect">
            <a:avLst/>
          </a:prstGeom>
        </p:spPr>
        <p:txBody>
          <a:bodyPr lIns="91425" tIns="91425" rIns="91425" bIns="91425" anchor="t" anchorCtr="0">
            <a:noAutofit/>
          </a:bodyPr>
          <a:lstStyle/>
          <a:p>
            <a:pPr lvl="0">
              <a:spcBef>
                <a:spcPts val="0"/>
              </a:spcBef>
              <a:buNone/>
            </a:pPr>
            <a:r>
              <a:rPr lang="en" sz="3600" dirty="0">
                <a:latin typeface="Times New Roman"/>
                <a:ea typeface="Times New Roman"/>
                <a:cs typeface="Times New Roman"/>
                <a:sym typeface="Times New Roman"/>
              </a:rPr>
              <a:t>Scene din film:</a:t>
            </a:r>
          </a:p>
        </p:txBody>
      </p:sp>
      <p:pic>
        <p:nvPicPr>
          <p:cNvPr id="144" name="Shape 144" descr="amintiri_din_copilarie_5__large.jpg"/>
          <p:cNvPicPr preferRelativeResize="0"/>
          <p:nvPr/>
        </p:nvPicPr>
        <p:blipFill>
          <a:blip r:embed="rId3">
            <a:alphaModFix/>
          </a:blip>
          <a:stretch>
            <a:fillRect/>
          </a:stretch>
        </p:blipFill>
        <p:spPr>
          <a:xfrm>
            <a:off x="311700" y="1387809"/>
            <a:ext cx="4326401" cy="3643775"/>
          </a:xfrm>
          <a:prstGeom prst="rect">
            <a:avLst/>
          </a:prstGeom>
          <a:noFill/>
          <a:ln>
            <a:noFill/>
          </a:ln>
        </p:spPr>
      </p:pic>
      <p:pic>
        <p:nvPicPr>
          <p:cNvPr id="145" name="Shape 145" descr="amintiri_din_copilarie_2__large.jpg"/>
          <p:cNvPicPr preferRelativeResize="0"/>
          <p:nvPr/>
        </p:nvPicPr>
        <p:blipFill>
          <a:blip r:embed="rId4">
            <a:alphaModFix/>
          </a:blip>
          <a:stretch>
            <a:fillRect/>
          </a:stretch>
        </p:blipFill>
        <p:spPr>
          <a:xfrm>
            <a:off x="4875250" y="246750"/>
            <a:ext cx="4102838" cy="3643774"/>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Shape 150"/>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a:latin typeface="Times New Roman"/>
                <a:ea typeface="Times New Roman"/>
                <a:cs typeface="Times New Roman"/>
                <a:sym typeface="Times New Roman"/>
              </a:rPr>
              <a:t>Copii eram noi amandoi - Mihai Eminescu  </a:t>
            </a:r>
          </a:p>
        </p:txBody>
      </p:sp>
      <p:sp>
        <p:nvSpPr>
          <p:cNvPr id="151" name="Shape 151"/>
          <p:cNvSpPr txBox="1">
            <a:spLocks noGrp="1"/>
          </p:cNvSpPr>
          <p:nvPr>
            <p:ph type="body" idx="1"/>
          </p:nvPr>
        </p:nvSpPr>
        <p:spPr>
          <a:xfrm>
            <a:off x="202400" y="1152475"/>
            <a:ext cx="6054600" cy="3416400"/>
          </a:xfrm>
          <a:prstGeom prst="rect">
            <a:avLst/>
          </a:prstGeom>
        </p:spPr>
        <p:txBody>
          <a:bodyPr lIns="91425" tIns="91425" rIns="91425" bIns="91425" anchor="t" anchorCtr="0">
            <a:noAutofit/>
          </a:bodyPr>
          <a:lstStyle/>
          <a:p>
            <a:pPr lvl="0">
              <a:spcBef>
                <a:spcPts val="0"/>
              </a:spcBef>
              <a:buNone/>
            </a:pPr>
            <a:r>
              <a:rPr lang="en" sz="1800" dirty="0">
                <a:latin typeface="Times New Roman"/>
                <a:ea typeface="Times New Roman"/>
                <a:cs typeface="Times New Roman"/>
                <a:sym typeface="Times New Roman"/>
              </a:rPr>
              <a:t> Titlul creaţiei Copii eram noi amândoi face referire la vârsta inocenţei, perioada tuturor posibilităţilor, în care jocul, râsul şi voia bună nu au margini, iar timpul nu este măsurat. Eul liric, ca orice alt copil, are un partener de joacă cu care împarte bune şi rele: Copii eram noi amândoi,/Frate-meu şi cu mine, iar orice le ieşea în cale, se transforma în „arme” de joc: Din coji de nucă car cu boi /Făceam şi înhămam la el /Culbeci bătrâni cu coarne.Întrebarea retorică: Mai este inima-mi/Din copilărie? pune la îndoială puterea de a săvârşi aceleaşi boacăne sau chiar naivitatea vârstei, acum, când copilăria a apus într-un tărâm necunoscut şi îndepărtat.</a:t>
            </a:r>
          </a:p>
        </p:txBody>
      </p:sp>
      <p:pic>
        <p:nvPicPr>
          <p:cNvPr id="152" name="Shape 152"/>
          <p:cNvPicPr preferRelativeResize="0"/>
          <p:nvPr/>
        </p:nvPicPr>
        <p:blipFill>
          <a:blip r:embed="rId3">
            <a:alphaModFix/>
          </a:blip>
          <a:stretch>
            <a:fillRect/>
          </a:stretch>
        </p:blipFill>
        <p:spPr>
          <a:xfrm>
            <a:off x="6306001" y="1152479"/>
            <a:ext cx="2526303" cy="3416399"/>
          </a:xfrm>
          <a:prstGeom prst="rect">
            <a:avLst/>
          </a:prstGeom>
          <a:noFill/>
          <a:ln>
            <a:no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a:latin typeface="Times New Roman"/>
                <a:ea typeface="Times New Roman"/>
                <a:cs typeface="Times New Roman"/>
                <a:sym typeface="Times New Roman"/>
              </a:rPr>
              <a:t>Tom Sawyer - Mark Twain</a:t>
            </a:r>
          </a:p>
        </p:txBody>
      </p:sp>
      <p:sp>
        <p:nvSpPr>
          <p:cNvPr id="165" name="Shape 165"/>
          <p:cNvSpPr txBox="1">
            <a:spLocks noGrp="1"/>
          </p:cNvSpPr>
          <p:nvPr>
            <p:ph type="body" idx="1"/>
          </p:nvPr>
        </p:nvSpPr>
        <p:spPr>
          <a:xfrm>
            <a:off x="311700" y="1017725"/>
            <a:ext cx="6267900" cy="3416400"/>
          </a:xfrm>
          <a:prstGeom prst="rect">
            <a:avLst/>
          </a:prstGeom>
        </p:spPr>
        <p:txBody>
          <a:bodyPr lIns="91425" tIns="91425" rIns="91425" bIns="91425" anchor="t" anchorCtr="0">
            <a:noAutofit/>
          </a:bodyPr>
          <a:lstStyle/>
          <a:p>
            <a:pPr lvl="0" indent="457200" rtl="0">
              <a:spcBef>
                <a:spcPts val="0"/>
              </a:spcBef>
              <a:buNone/>
            </a:pPr>
            <a:r>
              <a:rPr lang="en" sz="1800" dirty="0">
                <a:latin typeface="Times New Roman"/>
                <a:ea typeface="Times New Roman"/>
                <a:cs typeface="Times New Roman"/>
                <a:sym typeface="Times New Roman"/>
              </a:rPr>
              <a:t>Tom Sawyer este un băiat foarte deştept , cu un frate liniştit Sid, căruia îi place să se joace şi să găseasca noi aventuri. Într-o zi, se întâlneşte cu un copil al străzii pe nume Huckleberry Finn. Aceştia, fiind prieteni buni, pleacă noaptea prin cimitir. ei găsesc 3 baieti care se cearta. Apoi, observă că unul dintre ei este mort. Pleacă îngroziţi şi nu mai vorbesc nicioadată despre asta.</a:t>
            </a:r>
          </a:p>
          <a:p>
            <a:pPr lvl="0" indent="457200">
              <a:spcBef>
                <a:spcPts val="0"/>
              </a:spcBef>
              <a:buNone/>
            </a:pPr>
            <a:r>
              <a:rPr lang="en" sz="1800" dirty="0">
                <a:latin typeface="Times New Roman"/>
                <a:ea typeface="Times New Roman"/>
                <a:cs typeface="Times New Roman"/>
                <a:sym typeface="Times New Roman"/>
              </a:rPr>
              <a:t>În final, aceştia merg intr-o excursie la o pesteră, unde văd unul dintre făptaşi cu o comoară. Nimeni in afară de Tom nu gaseşte ieşirea, şi, spre binele copiilor şi nu numai, se inchide locul. Faptasul, Joe Indianul, rămane blocat. Este găsit mort, iar cei doi copii păstrează comoara pentru ei.</a:t>
            </a:r>
          </a:p>
        </p:txBody>
      </p:sp>
      <p:pic>
        <p:nvPicPr>
          <p:cNvPr id="166" name="Shape 166"/>
          <p:cNvPicPr preferRelativeResize="0"/>
          <p:nvPr/>
        </p:nvPicPr>
        <p:blipFill>
          <a:blip r:embed="rId3">
            <a:alphaModFix/>
          </a:blip>
          <a:stretch>
            <a:fillRect/>
          </a:stretch>
        </p:blipFill>
        <p:spPr>
          <a:xfrm>
            <a:off x="6579450" y="1152475"/>
            <a:ext cx="2252850" cy="3416400"/>
          </a:xfrm>
          <a:prstGeom prst="rect">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3" name="Shape 173" descr="p192gli86vu4r7ibq8bafuu473.jpg"/>
          <p:cNvPicPr preferRelativeResize="0"/>
          <p:nvPr/>
        </p:nvPicPr>
        <p:blipFill>
          <a:blip r:embed="rId3">
            <a:alphaModFix/>
          </a:blip>
          <a:stretch>
            <a:fillRect/>
          </a:stretch>
        </p:blipFill>
        <p:spPr>
          <a:xfrm>
            <a:off x="311701" y="1515941"/>
            <a:ext cx="4194886" cy="3416400"/>
          </a:xfrm>
          <a:prstGeom prst="rect">
            <a:avLst/>
          </a:prstGeom>
          <a:noFill/>
          <a:ln>
            <a:noFill/>
          </a:ln>
        </p:spPr>
      </p:pic>
      <p:pic>
        <p:nvPicPr>
          <p:cNvPr id="174" name="Shape 174" descr="maxresdefault.jpg"/>
          <p:cNvPicPr preferRelativeResize="0"/>
          <p:nvPr/>
        </p:nvPicPr>
        <p:blipFill>
          <a:blip r:embed="rId4">
            <a:alphaModFix/>
          </a:blip>
          <a:stretch>
            <a:fillRect/>
          </a:stretch>
        </p:blipFill>
        <p:spPr>
          <a:xfrm>
            <a:off x="4594034" y="204933"/>
            <a:ext cx="4325713" cy="3416400"/>
          </a:xfrm>
          <a:prstGeom prst="rect">
            <a:avLst/>
          </a:prstGeom>
          <a:noFill/>
          <a:ln>
            <a:noFill/>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a:latin typeface="Times New Roman"/>
                <a:ea typeface="Times New Roman"/>
                <a:cs typeface="Times New Roman"/>
                <a:sym typeface="Times New Roman"/>
              </a:rPr>
              <a:t>Huckleberry Fin - Mark Twain</a:t>
            </a:r>
          </a:p>
        </p:txBody>
      </p:sp>
      <p:sp>
        <p:nvSpPr>
          <p:cNvPr id="180" name="Shape 180"/>
          <p:cNvSpPr txBox="1">
            <a:spLocks noGrp="1"/>
          </p:cNvSpPr>
          <p:nvPr>
            <p:ph type="body" idx="1"/>
          </p:nvPr>
        </p:nvSpPr>
        <p:spPr>
          <a:xfrm>
            <a:off x="311699" y="1154400"/>
            <a:ext cx="6212400" cy="3416400"/>
          </a:xfrm>
          <a:prstGeom prst="rect">
            <a:avLst/>
          </a:prstGeom>
        </p:spPr>
        <p:txBody>
          <a:bodyPr lIns="91425" tIns="91425" rIns="91425" bIns="91425" anchor="t" anchorCtr="0">
            <a:noAutofit/>
          </a:bodyPr>
          <a:lstStyle/>
          <a:p>
            <a:pPr lvl="0" indent="457200" rtl="0">
              <a:spcBef>
                <a:spcPts val="0"/>
              </a:spcBef>
              <a:buNone/>
            </a:pPr>
            <a:r>
              <a:rPr lang="en" sz="1800" dirty="0">
                <a:latin typeface="Times New Roman"/>
                <a:ea typeface="Times New Roman"/>
                <a:cs typeface="Times New Roman"/>
                <a:sym typeface="Times New Roman"/>
              </a:rPr>
              <a:t>Huckleberry Finn, după găsirea comorii cu Tom, a fost adoptat de catre o vaduvă, însa, a vrut să fie propriul său stăpân. Dupa ceva timp, acesta fuge pe o insulă. Îl găseşte pe Jim, fiul surorii văduvei, şi işi petrec ziua impreună. A fost pusă o recompensă pe aceştia, aşa că mereu erau pe fuga, însa Jim a fost prins. Huck, neavând ce face, s-a dus la o colibă, unde era matuşa lui Tom, Sally.Acesta minte şi spune că el este Tom, iar la sosirea acestuia, spune la rândul lui că este Sid, fratele lui Tom. Matuşa lui Tom, Polly, ajunge pe insula si clarifică situaţia, şi in cele din urmă, Huck este adoptat de matuşa Sally.</a:t>
            </a:r>
          </a:p>
        </p:txBody>
      </p:sp>
      <p:pic>
        <p:nvPicPr>
          <p:cNvPr id="181" name="Shape 181"/>
          <p:cNvPicPr preferRelativeResize="0"/>
          <p:nvPr/>
        </p:nvPicPr>
        <p:blipFill>
          <a:blip r:embed="rId3">
            <a:alphaModFix/>
          </a:blip>
          <a:stretch>
            <a:fillRect/>
          </a:stretch>
        </p:blipFill>
        <p:spPr>
          <a:xfrm>
            <a:off x="6524130" y="1154401"/>
            <a:ext cx="2308171" cy="3416401"/>
          </a:xfrm>
          <a:prstGeom prst="rect">
            <a:avLst/>
          </a:prstGeom>
          <a:noFill/>
          <a:ln>
            <a:noFill/>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187" name="Shape 187" descr="latest"/>
          <p:cNvPicPr preferRelativeResize="0"/>
          <p:nvPr/>
        </p:nvPicPr>
        <p:blipFill>
          <a:blip r:embed="rId3">
            <a:alphaModFix/>
          </a:blip>
          <a:stretch>
            <a:fillRect/>
          </a:stretch>
        </p:blipFill>
        <p:spPr>
          <a:xfrm>
            <a:off x="460243" y="293158"/>
            <a:ext cx="4555199" cy="3416399"/>
          </a:xfrm>
          <a:prstGeom prst="rect">
            <a:avLst/>
          </a:prstGeom>
          <a:noFill/>
          <a:ln>
            <a:noFill/>
          </a:ln>
        </p:spPr>
      </p:pic>
      <p:pic>
        <p:nvPicPr>
          <p:cNvPr id="188" name="Shape 188" descr="147582.jpg_image_scaler_0x600.jpg"/>
          <p:cNvPicPr preferRelativeResize="0"/>
          <p:nvPr/>
        </p:nvPicPr>
        <p:blipFill>
          <a:blip r:embed="rId4">
            <a:alphaModFix/>
          </a:blip>
          <a:stretch>
            <a:fillRect/>
          </a:stretch>
        </p:blipFill>
        <p:spPr>
          <a:xfrm>
            <a:off x="5447587" y="1438913"/>
            <a:ext cx="3216974" cy="3416400"/>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086" y="278588"/>
            <a:ext cx="8520600" cy="904709"/>
          </a:xfrm>
        </p:spPr>
        <p:txBody>
          <a:bodyPr>
            <a:normAutofit/>
          </a:bodyPr>
          <a:lstStyle/>
          <a:p>
            <a:r>
              <a:rPr lang="en" sz="4400" u="sng" dirty="0">
                <a:solidFill>
                  <a:schemeClr val="tx1"/>
                </a:solidFill>
                <a:latin typeface="Times New Roman"/>
                <a:ea typeface="Times New Roman"/>
                <a:cs typeface="Times New Roman"/>
                <a:sym typeface="Times New Roman"/>
              </a:rPr>
              <a:t>Cuprins:</a:t>
            </a:r>
            <a:endParaRPr lang="en-US" sz="4000" dirty="0">
              <a:solidFill>
                <a:schemeClr val="tx1"/>
              </a:solidFill>
            </a:endParaRPr>
          </a:p>
        </p:txBody>
      </p:sp>
      <p:sp>
        <p:nvSpPr>
          <p:cNvPr id="3" name="Text Placeholder 2"/>
          <p:cNvSpPr>
            <a:spLocks noGrp="1"/>
          </p:cNvSpPr>
          <p:nvPr>
            <p:ph type="body" idx="1"/>
          </p:nvPr>
        </p:nvSpPr>
        <p:spPr>
          <a:xfrm>
            <a:off x="2212419" y="1183297"/>
            <a:ext cx="8520600" cy="3861314"/>
          </a:xfrm>
        </p:spPr>
        <p:txBody>
          <a:bodyPr>
            <a:normAutofit/>
          </a:bodyPr>
          <a:lstStyle/>
          <a:p>
            <a:pPr marL="450850" lvl="0" indent="-342900">
              <a:buClr>
                <a:srgbClr val="EFEFEF"/>
              </a:buClr>
              <a:buSzPct val="100000"/>
              <a:buFont typeface="+mj-lt"/>
              <a:buAutoNum type="arabicPeriod"/>
            </a:pPr>
            <a:r>
              <a:rPr lang="en" sz="1800" b="1" dirty="0" smtClean="0">
                <a:solidFill>
                  <a:schemeClr val="tx1"/>
                </a:solidFill>
                <a:latin typeface="Times New Roman"/>
                <a:ea typeface="Times New Roman"/>
                <a:cs typeface="Times New Roman"/>
                <a:sym typeface="Times New Roman"/>
              </a:rPr>
              <a:t> </a:t>
            </a:r>
            <a:r>
              <a:rPr lang="en" sz="1800" b="1" dirty="0" smtClean="0">
                <a:solidFill>
                  <a:schemeClr val="tx1"/>
                </a:solidFill>
                <a:latin typeface="Times New Roman"/>
                <a:ea typeface="Times New Roman"/>
                <a:cs typeface="Times New Roman"/>
                <a:sym typeface="Times New Roman"/>
              </a:rPr>
              <a:t> </a:t>
            </a:r>
            <a:r>
              <a:rPr lang="en" sz="1800" b="1" dirty="0">
                <a:solidFill>
                  <a:schemeClr val="tx1"/>
                </a:solidFill>
                <a:latin typeface="Times New Roman"/>
                <a:ea typeface="Times New Roman"/>
                <a:cs typeface="Times New Roman"/>
                <a:sym typeface="Times New Roman"/>
              </a:rPr>
              <a:t>Diferenţa </a:t>
            </a:r>
            <a:r>
              <a:rPr lang="ro-RO" sz="1800" b="1" dirty="0">
                <a:solidFill>
                  <a:schemeClr val="tx1"/>
                </a:solidFill>
                <a:latin typeface="Times New Roman"/>
                <a:ea typeface="Times New Roman"/>
                <a:cs typeface="Times New Roman"/>
                <a:sym typeface="Times New Roman"/>
              </a:rPr>
              <a:t>î</a:t>
            </a:r>
            <a:r>
              <a:rPr lang="en" sz="1800" b="1" dirty="0" smtClean="0">
                <a:solidFill>
                  <a:schemeClr val="tx1"/>
                </a:solidFill>
                <a:latin typeface="Times New Roman"/>
                <a:ea typeface="Times New Roman"/>
                <a:cs typeface="Times New Roman"/>
                <a:sym typeface="Times New Roman"/>
              </a:rPr>
              <a:t>ntre </a:t>
            </a:r>
            <a:r>
              <a:rPr lang="en" sz="1800" b="1" dirty="0">
                <a:solidFill>
                  <a:schemeClr val="tx1"/>
                </a:solidFill>
                <a:latin typeface="Times New Roman"/>
                <a:ea typeface="Times New Roman"/>
                <a:cs typeface="Times New Roman"/>
                <a:sym typeface="Times New Roman"/>
              </a:rPr>
              <a:t>joc si joacă;</a:t>
            </a:r>
          </a:p>
          <a:p>
            <a:pPr marL="450850" lvl="0" indent="-342900">
              <a:buClr>
                <a:schemeClr val="dk2"/>
              </a:buClr>
              <a:buSzPct val="100000"/>
              <a:buFont typeface="+mj-lt"/>
              <a:buAutoNum type="arabicPeriod"/>
            </a:pPr>
            <a:r>
              <a:rPr lang="en" sz="1800" b="1" dirty="0">
                <a:solidFill>
                  <a:schemeClr val="tx1"/>
                </a:solidFill>
                <a:latin typeface="Times New Roman"/>
                <a:ea typeface="Times New Roman"/>
                <a:cs typeface="Times New Roman"/>
                <a:sym typeface="Times New Roman"/>
              </a:rPr>
              <a:t> </a:t>
            </a:r>
            <a:r>
              <a:rPr lang="en" sz="1800" b="1" dirty="0" smtClean="0">
                <a:solidFill>
                  <a:schemeClr val="tx1"/>
                </a:solidFill>
                <a:latin typeface="Times New Roman"/>
                <a:ea typeface="Times New Roman"/>
                <a:cs typeface="Times New Roman"/>
                <a:sym typeface="Times New Roman"/>
              </a:rPr>
              <a:t> </a:t>
            </a:r>
            <a:r>
              <a:rPr lang="en" sz="1800" b="1" dirty="0">
                <a:solidFill>
                  <a:schemeClr val="tx1"/>
                </a:solidFill>
                <a:latin typeface="Times New Roman"/>
                <a:ea typeface="Times New Roman"/>
                <a:cs typeface="Times New Roman"/>
                <a:sym typeface="Times New Roman"/>
              </a:rPr>
              <a:t>Computer games forever - Mircea Cărtărescu;</a:t>
            </a:r>
          </a:p>
          <a:p>
            <a:pPr marL="450850" lvl="0" indent="-342900">
              <a:buClr>
                <a:schemeClr val="dk2"/>
              </a:buClr>
              <a:buSzPct val="100000"/>
              <a:buFont typeface="+mj-lt"/>
              <a:buAutoNum type="arabicPeriod"/>
            </a:pPr>
            <a:r>
              <a:rPr lang="en" sz="1800" b="1" dirty="0">
                <a:solidFill>
                  <a:schemeClr val="tx1"/>
                </a:solidFill>
                <a:latin typeface="Times New Roman"/>
                <a:ea typeface="Times New Roman"/>
                <a:cs typeface="Times New Roman"/>
                <a:sym typeface="Times New Roman"/>
              </a:rPr>
              <a:t> </a:t>
            </a:r>
            <a:r>
              <a:rPr lang="en" sz="1800" b="1" dirty="0" smtClean="0">
                <a:solidFill>
                  <a:schemeClr val="tx1"/>
                </a:solidFill>
                <a:latin typeface="Times New Roman"/>
                <a:ea typeface="Times New Roman"/>
                <a:cs typeface="Times New Roman"/>
                <a:sym typeface="Times New Roman"/>
              </a:rPr>
              <a:t> </a:t>
            </a:r>
            <a:r>
              <a:rPr lang="en" sz="1800" b="1" dirty="0">
                <a:solidFill>
                  <a:schemeClr val="tx1"/>
                </a:solidFill>
                <a:latin typeface="Times New Roman"/>
                <a:ea typeface="Times New Roman"/>
                <a:cs typeface="Times New Roman"/>
                <a:sym typeface="Times New Roman"/>
              </a:rPr>
              <a:t>La Medeleni - Ionel Teodoreanu;</a:t>
            </a:r>
          </a:p>
          <a:p>
            <a:pPr marL="450850" lvl="0" indent="-342900">
              <a:buClr>
                <a:schemeClr val="dk2"/>
              </a:buClr>
              <a:buSzPct val="100000"/>
              <a:buFont typeface="+mj-lt"/>
              <a:buAutoNum type="arabicPeriod"/>
            </a:pPr>
            <a:r>
              <a:rPr lang="en" sz="1800" b="1" dirty="0">
                <a:solidFill>
                  <a:schemeClr val="tx1"/>
                </a:solidFill>
                <a:latin typeface="Times New Roman"/>
                <a:ea typeface="Times New Roman"/>
                <a:cs typeface="Times New Roman"/>
                <a:sym typeface="Times New Roman"/>
              </a:rPr>
              <a:t> </a:t>
            </a:r>
            <a:r>
              <a:rPr lang="en" sz="1800" b="1" dirty="0" smtClean="0">
                <a:solidFill>
                  <a:schemeClr val="tx1"/>
                </a:solidFill>
                <a:latin typeface="Times New Roman"/>
                <a:ea typeface="Times New Roman"/>
                <a:cs typeface="Times New Roman"/>
                <a:sym typeface="Times New Roman"/>
              </a:rPr>
              <a:t> </a:t>
            </a:r>
            <a:r>
              <a:rPr lang="en" sz="1800" b="1" dirty="0">
                <a:solidFill>
                  <a:schemeClr val="tx1"/>
                </a:solidFill>
                <a:latin typeface="Times New Roman"/>
                <a:ea typeface="Times New Roman"/>
                <a:cs typeface="Times New Roman"/>
                <a:sym typeface="Times New Roman"/>
              </a:rPr>
              <a:t>Erasmo - Mircea Horia Simionescu;</a:t>
            </a:r>
          </a:p>
          <a:p>
            <a:pPr marL="450850" lvl="0" indent="-342900">
              <a:buClr>
                <a:schemeClr val="dk2"/>
              </a:buClr>
              <a:buSzPct val="100000"/>
              <a:buFont typeface="+mj-lt"/>
              <a:buAutoNum type="arabicPeriod"/>
            </a:pPr>
            <a:r>
              <a:rPr lang="en" sz="1800" b="1" dirty="0">
                <a:solidFill>
                  <a:schemeClr val="tx1"/>
                </a:solidFill>
                <a:latin typeface="Times New Roman"/>
                <a:ea typeface="Times New Roman"/>
                <a:cs typeface="Times New Roman"/>
                <a:sym typeface="Times New Roman"/>
              </a:rPr>
              <a:t> </a:t>
            </a:r>
            <a:r>
              <a:rPr lang="en" sz="1800" b="1" dirty="0" smtClean="0">
                <a:solidFill>
                  <a:schemeClr val="tx1"/>
                </a:solidFill>
                <a:latin typeface="Times New Roman"/>
                <a:ea typeface="Times New Roman"/>
                <a:cs typeface="Times New Roman"/>
                <a:sym typeface="Times New Roman"/>
              </a:rPr>
              <a:t> </a:t>
            </a:r>
            <a:r>
              <a:rPr lang="en" sz="1800" b="1" dirty="0">
                <a:solidFill>
                  <a:schemeClr val="tx1"/>
                </a:solidFill>
                <a:latin typeface="Times New Roman"/>
                <a:ea typeface="Times New Roman"/>
                <a:cs typeface="Times New Roman"/>
                <a:sym typeface="Times New Roman"/>
              </a:rPr>
              <a:t>De-a v-aţi ascuns… - Tudor Arghezi;</a:t>
            </a:r>
          </a:p>
          <a:p>
            <a:pPr marL="450850" lvl="0" indent="-342900">
              <a:buClr>
                <a:schemeClr val="dk2"/>
              </a:buClr>
              <a:buSzPct val="100000"/>
              <a:buFont typeface="+mj-lt"/>
              <a:buAutoNum type="arabicPeriod"/>
            </a:pPr>
            <a:r>
              <a:rPr lang="en" sz="1800" b="1" dirty="0">
                <a:solidFill>
                  <a:schemeClr val="tx1"/>
                </a:solidFill>
                <a:latin typeface="Times New Roman"/>
                <a:ea typeface="Times New Roman"/>
                <a:cs typeface="Times New Roman"/>
                <a:sym typeface="Times New Roman"/>
              </a:rPr>
              <a:t> </a:t>
            </a:r>
            <a:r>
              <a:rPr lang="en" sz="1800" b="1" dirty="0" smtClean="0">
                <a:solidFill>
                  <a:schemeClr val="tx1"/>
                </a:solidFill>
                <a:latin typeface="Times New Roman"/>
                <a:ea typeface="Times New Roman"/>
                <a:cs typeface="Times New Roman"/>
                <a:sym typeface="Times New Roman"/>
              </a:rPr>
              <a:t> </a:t>
            </a:r>
            <a:r>
              <a:rPr lang="en" sz="1800" b="1" dirty="0">
                <a:solidFill>
                  <a:schemeClr val="tx1"/>
                </a:solidFill>
                <a:latin typeface="Times New Roman"/>
                <a:ea typeface="Times New Roman"/>
                <a:cs typeface="Times New Roman"/>
                <a:sym typeface="Times New Roman"/>
              </a:rPr>
              <a:t>Amintiri din copilărie - Ion Creangă</a:t>
            </a:r>
            <a:r>
              <a:rPr lang="en" sz="1800" b="1" dirty="0" smtClean="0">
                <a:solidFill>
                  <a:schemeClr val="tx1"/>
                </a:solidFill>
                <a:latin typeface="Times New Roman"/>
                <a:ea typeface="Times New Roman"/>
                <a:cs typeface="Times New Roman"/>
                <a:sym typeface="Times New Roman"/>
              </a:rPr>
              <a:t>;</a:t>
            </a:r>
          </a:p>
          <a:p>
            <a:pPr marL="450850" lvl="0" indent="-342900">
              <a:buClr>
                <a:schemeClr val="dk2"/>
              </a:buClr>
              <a:buSzPct val="100000"/>
              <a:buFont typeface="+mj-lt"/>
              <a:buAutoNum type="arabicPeriod"/>
            </a:pPr>
            <a:r>
              <a:rPr lang="en-US" sz="1800" b="1" dirty="0">
                <a:solidFill>
                  <a:schemeClr val="tx1"/>
                </a:solidFill>
                <a:latin typeface="Times New Roman" pitchFamily="18" charset="0"/>
                <a:cs typeface="Times New Roman" pitchFamily="18" charset="0"/>
              </a:rPr>
              <a:t> </a:t>
            </a:r>
            <a:r>
              <a:rPr lang="ro-RO" sz="1800" b="1" dirty="0">
                <a:solidFill>
                  <a:schemeClr val="tx1"/>
                </a:solidFill>
                <a:latin typeface="Times New Roman" pitchFamily="18" charset="0"/>
                <a:cs typeface="Times New Roman" pitchFamily="18" charset="0"/>
              </a:rPr>
              <a:t>Nume de Cod: Clanul Nebunaticilor de Alături</a:t>
            </a:r>
            <a:endParaRPr lang="en" sz="1800" b="1" dirty="0">
              <a:solidFill>
                <a:schemeClr val="tx1"/>
              </a:solidFill>
              <a:latin typeface="Times New Roman"/>
              <a:ea typeface="Times New Roman"/>
              <a:cs typeface="Times New Roman"/>
              <a:sym typeface="Times New Roman"/>
            </a:endParaRPr>
          </a:p>
          <a:p>
            <a:pPr marL="450850" lvl="0" indent="-342900">
              <a:buClr>
                <a:schemeClr val="dk2"/>
              </a:buClr>
              <a:buSzPct val="100000"/>
              <a:buFont typeface="+mj-lt"/>
              <a:buAutoNum type="arabicPeriod"/>
            </a:pPr>
            <a:r>
              <a:rPr lang="en" sz="1800" b="1" dirty="0">
                <a:solidFill>
                  <a:schemeClr val="tx1"/>
                </a:solidFill>
                <a:latin typeface="Times New Roman"/>
                <a:ea typeface="Times New Roman"/>
                <a:cs typeface="Times New Roman"/>
                <a:sym typeface="Times New Roman"/>
              </a:rPr>
              <a:t> </a:t>
            </a:r>
            <a:r>
              <a:rPr lang="en" sz="1800" b="1" dirty="0" smtClean="0">
                <a:solidFill>
                  <a:schemeClr val="tx1"/>
                </a:solidFill>
                <a:latin typeface="Times New Roman"/>
                <a:ea typeface="Times New Roman"/>
                <a:cs typeface="Times New Roman"/>
                <a:sym typeface="Times New Roman"/>
              </a:rPr>
              <a:t> </a:t>
            </a:r>
            <a:r>
              <a:rPr lang="en" sz="1800" b="1" dirty="0">
                <a:solidFill>
                  <a:schemeClr val="tx1"/>
                </a:solidFill>
                <a:latin typeface="Times New Roman"/>
                <a:ea typeface="Times New Roman"/>
                <a:cs typeface="Times New Roman"/>
                <a:sym typeface="Times New Roman"/>
              </a:rPr>
              <a:t>Copii eram noi amăndoi - Mihai Eminescu; </a:t>
            </a:r>
            <a:r>
              <a:rPr lang="en" sz="1800" b="1" dirty="0" smtClean="0">
                <a:solidFill>
                  <a:schemeClr val="tx1"/>
                </a:solidFill>
                <a:latin typeface="Times New Roman"/>
                <a:ea typeface="Times New Roman"/>
                <a:cs typeface="Times New Roman"/>
                <a:sym typeface="Times New Roman"/>
              </a:rPr>
              <a:t> </a:t>
            </a:r>
          </a:p>
          <a:p>
            <a:pPr marL="450850" lvl="0" indent="-342900">
              <a:buClr>
                <a:schemeClr val="dk2"/>
              </a:buClr>
              <a:buSzPct val="100000"/>
              <a:buFont typeface="+mj-lt"/>
              <a:buAutoNum type="arabicPeriod"/>
            </a:pPr>
            <a:r>
              <a:rPr lang="en" sz="1800" b="1" dirty="0" smtClean="0">
                <a:solidFill>
                  <a:schemeClr val="tx1"/>
                </a:solidFill>
                <a:latin typeface="Times New Roman"/>
                <a:ea typeface="Times New Roman"/>
                <a:cs typeface="Times New Roman"/>
                <a:sym typeface="Times New Roman"/>
              </a:rPr>
              <a:t>  Tom </a:t>
            </a:r>
            <a:r>
              <a:rPr lang="en" sz="1800" b="1" dirty="0">
                <a:solidFill>
                  <a:schemeClr val="tx1"/>
                </a:solidFill>
                <a:latin typeface="Times New Roman"/>
                <a:ea typeface="Times New Roman"/>
                <a:cs typeface="Times New Roman"/>
                <a:sym typeface="Times New Roman"/>
              </a:rPr>
              <a:t>Sawyer - Mark Twain;</a:t>
            </a:r>
          </a:p>
          <a:p>
            <a:pPr marL="450850" lvl="0" indent="-342900">
              <a:buClr>
                <a:schemeClr val="dk2"/>
              </a:buClr>
              <a:buSzPct val="100000"/>
              <a:buFont typeface="+mj-lt"/>
              <a:buAutoNum type="arabicPeriod"/>
            </a:pPr>
            <a:r>
              <a:rPr lang="en" sz="1800" b="1" dirty="0" smtClean="0">
                <a:solidFill>
                  <a:schemeClr val="tx1"/>
                </a:solidFill>
                <a:latin typeface="Times New Roman"/>
                <a:ea typeface="Times New Roman"/>
                <a:cs typeface="Times New Roman"/>
                <a:sym typeface="Times New Roman"/>
              </a:rPr>
              <a:t>  </a:t>
            </a:r>
            <a:r>
              <a:rPr lang="en" sz="1800" b="1" dirty="0">
                <a:solidFill>
                  <a:schemeClr val="tx1"/>
                </a:solidFill>
                <a:latin typeface="Times New Roman"/>
                <a:ea typeface="Times New Roman"/>
                <a:cs typeface="Times New Roman"/>
                <a:sym typeface="Times New Roman"/>
              </a:rPr>
              <a:t>Huckleberry Finn - Mark Twain;</a:t>
            </a:r>
          </a:p>
          <a:p>
            <a:pPr marL="450850" lvl="0" indent="-342900">
              <a:buClr>
                <a:schemeClr val="dk2"/>
              </a:buClr>
              <a:buSzPct val="100000"/>
              <a:buFont typeface="+mj-lt"/>
              <a:buAutoNum type="arabicPeriod"/>
            </a:pPr>
            <a:r>
              <a:rPr lang="en" sz="1800" b="1" dirty="0" smtClean="0">
                <a:solidFill>
                  <a:schemeClr val="tx1"/>
                </a:solidFill>
                <a:latin typeface="Times New Roman"/>
                <a:ea typeface="Times New Roman"/>
                <a:cs typeface="Times New Roman"/>
                <a:sym typeface="Times New Roman"/>
              </a:rPr>
              <a:t>  Prinț </a:t>
            </a:r>
            <a:r>
              <a:rPr lang="en" sz="1800" b="1" dirty="0">
                <a:solidFill>
                  <a:schemeClr val="tx1"/>
                </a:solidFill>
                <a:latin typeface="Times New Roman"/>
                <a:ea typeface="Times New Roman"/>
                <a:cs typeface="Times New Roman"/>
                <a:sym typeface="Times New Roman"/>
              </a:rPr>
              <a:t>și cerșetor - Mark </a:t>
            </a:r>
            <a:r>
              <a:rPr lang="en" sz="1800" b="1" dirty="0" smtClean="0">
                <a:solidFill>
                  <a:schemeClr val="tx1"/>
                </a:solidFill>
                <a:latin typeface="Times New Roman"/>
                <a:ea typeface="Times New Roman"/>
                <a:cs typeface="Times New Roman"/>
                <a:sym typeface="Times New Roman"/>
              </a:rPr>
              <a:t>Twain;</a:t>
            </a:r>
          </a:p>
          <a:p>
            <a:pPr marL="450850" indent="-342900">
              <a:buClr>
                <a:schemeClr val="dk2"/>
              </a:buClr>
              <a:buSzPct val="100000"/>
              <a:buFont typeface="+mj-lt"/>
              <a:buAutoNum type="arabicPeriod"/>
            </a:pPr>
            <a:r>
              <a:rPr lang="en" sz="1800" b="1" dirty="0" smtClean="0">
                <a:solidFill>
                  <a:schemeClr val="tx1"/>
                </a:solidFill>
                <a:latin typeface="Times New Roman"/>
                <a:ea typeface="Times New Roman"/>
                <a:cs typeface="Times New Roman"/>
                <a:sym typeface="Times New Roman"/>
              </a:rPr>
              <a:t>Încheiere.</a:t>
            </a:r>
          </a:p>
          <a:p>
            <a:endParaRPr lang="en-US" sz="1400" dirty="0"/>
          </a:p>
        </p:txBody>
      </p:sp>
    </p:spTree>
    <p:extLst>
      <p:ext uri="{BB962C8B-B14F-4D97-AF65-F5344CB8AC3E}">
        <p14:creationId xmlns:p14="http://schemas.microsoft.com/office/powerpoint/2010/main" val="245228078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a:latin typeface="Times New Roman"/>
                <a:ea typeface="Times New Roman"/>
                <a:cs typeface="Times New Roman"/>
                <a:sym typeface="Times New Roman"/>
              </a:rPr>
              <a:t>Prinţ şi cerşetor - Mark Twain</a:t>
            </a:r>
          </a:p>
        </p:txBody>
      </p:sp>
      <p:sp>
        <p:nvSpPr>
          <p:cNvPr id="194" name="Shape 194"/>
          <p:cNvSpPr txBox="1">
            <a:spLocks noGrp="1"/>
          </p:cNvSpPr>
          <p:nvPr>
            <p:ph type="body" idx="1"/>
          </p:nvPr>
        </p:nvSpPr>
        <p:spPr>
          <a:xfrm>
            <a:off x="311700" y="1152475"/>
            <a:ext cx="6351900" cy="3416400"/>
          </a:xfrm>
          <a:prstGeom prst="rect">
            <a:avLst/>
          </a:prstGeom>
        </p:spPr>
        <p:txBody>
          <a:bodyPr lIns="91425" tIns="91425" rIns="91425" bIns="91425" anchor="t" anchorCtr="0">
            <a:noAutofit/>
          </a:bodyPr>
          <a:lstStyle/>
          <a:p>
            <a:pPr lvl="0" indent="457200">
              <a:spcBef>
                <a:spcPts val="0"/>
              </a:spcBef>
              <a:buNone/>
            </a:pPr>
            <a:r>
              <a:rPr lang="en" sz="1800" dirty="0">
                <a:latin typeface="Times New Roman"/>
                <a:ea typeface="Times New Roman"/>
                <a:cs typeface="Times New Roman"/>
                <a:sym typeface="Times New Roman"/>
              </a:rPr>
              <a:t>In opera ,, Prinţ si cerşetor ”, de Mark  Twain, sunt 2 personaje principale identice , acestea fiind prinţul Edward şi un sărman pe nume  Tom. Într-o zi, Tom se duce la castel să ceară nişte bani, insă este bătut. Prinţul, un om bun la suflet, îl opreşte pe gardian. Edward îl pofteşte pe Tom la cină, şi amândoi se gândesc să facă schimb de roluri. Ei se imbracă în hainele celuilalt, şi, după ceva timp, Tom se satură de o viaţă aşa de curată, unde altul este pedepsit pentru greşelile lui. Edward devine rege, iar Tom stă cu el în castel.</a:t>
            </a:r>
          </a:p>
          <a:p>
            <a:pPr lvl="0">
              <a:spcBef>
                <a:spcPts val="0"/>
              </a:spcBef>
              <a:buNone/>
            </a:pPr>
            <a:r>
              <a:rPr lang="en" sz="1800" dirty="0">
                <a:latin typeface="Times New Roman"/>
                <a:ea typeface="Times New Roman"/>
                <a:cs typeface="Times New Roman"/>
                <a:sym typeface="Times New Roman"/>
              </a:rPr>
              <a:t>	Despre tatăl sărmanului nu se mai ştie nimic, iar despre mama sa, se spune că a murit.</a:t>
            </a:r>
          </a:p>
          <a:p>
            <a:pPr lvl="0">
              <a:spcBef>
                <a:spcPts val="0"/>
              </a:spcBef>
              <a:buNone/>
            </a:pPr>
            <a:r>
              <a:rPr lang="en" sz="2000" dirty="0"/>
              <a:t>	 </a:t>
            </a:r>
          </a:p>
        </p:txBody>
      </p:sp>
      <p:pic>
        <p:nvPicPr>
          <p:cNvPr id="195" name="Shape 195"/>
          <p:cNvPicPr preferRelativeResize="0"/>
          <p:nvPr/>
        </p:nvPicPr>
        <p:blipFill>
          <a:blip r:embed="rId3">
            <a:alphaModFix/>
          </a:blip>
          <a:stretch>
            <a:fillRect/>
          </a:stretch>
        </p:blipFill>
        <p:spPr>
          <a:xfrm>
            <a:off x="6663737" y="1152475"/>
            <a:ext cx="2168565" cy="3416399"/>
          </a:xfrm>
          <a:prstGeom prst="rect">
            <a:avLst/>
          </a:prstGeom>
          <a:noFill/>
          <a:ln>
            <a:noFill/>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sz="3600" dirty="0">
                <a:latin typeface="Times New Roman"/>
                <a:ea typeface="Times New Roman"/>
                <a:cs typeface="Times New Roman"/>
                <a:sym typeface="Times New Roman"/>
              </a:rPr>
              <a:t>Scene din film:</a:t>
            </a:r>
          </a:p>
        </p:txBody>
      </p:sp>
      <p:sp>
        <p:nvSpPr>
          <p:cNvPr id="201" name="Shape 201"/>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02" name="Shape 202" descr="646x404.jpg"/>
          <p:cNvPicPr preferRelativeResize="0"/>
          <p:nvPr/>
        </p:nvPicPr>
        <p:blipFill>
          <a:blip r:embed="rId3">
            <a:alphaModFix/>
          </a:blip>
          <a:stretch>
            <a:fillRect/>
          </a:stretch>
        </p:blipFill>
        <p:spPr>
          <a:xfrm>
            <a:off x="262132" y="1447383"/>
            <a:ext cx="4295299" cy="3551149"/>
          </a:xfrm>
          <a:prstGeom prst="rect">
            <a:avLst/>
          </a:prstGeom>
          <a:noFill/>
          <a:ln>
            <a:noFill/>
          </a:ln>
        </p:spPr>
      </p:pic>
      <p:pic>
        <p:nvPicPr>
          <p:cNvPr id="203" name="Shape 203" descr="4534249_l3.jpg"/>
          <p:cNvPicPr preferRelativeResize="0"/>
          <p:nvPr/>
        </p:nvPicPr>
        <p:blipFill>
          <a:blip r:embed="rId4">
            <a:alphaModFix/>
          </a:blip>
          <a:stretch>
            <a:fillRect/>
          </a:stretch>
        </p:blipFill>
        <p:spPr>
          <a:xfrm>
            <a:off x="4781320" y="268578"/>
            <a:ext cx="4150117" cy="3551149"/>
          </a:xfrm>
          <a:prstGeom prst="rect">
            <a:avLst/>
          </a:prstGeom>
          <a:noFill/>
          <a:ln>
            <a:noFill/>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ro-RO" dirty="0">
                <a:solidFill>
                  <a:schemeClr val="accent1">
                    <a:lumMod val="50000"/>
                  </a:schemeClr>
                </a:solidFill>
                <a:latin typeface="Times New Roman" pitchFamily="18" charset="0"/>
                <a:cs typeface="Times New Roman" pitchFamily="18" charset="0"/>
              </a:rPr>
              <a:t>Nume de Cod: Clanul Nebunaticilor de Alături</a:t>
            </a:r>
            <a:endParaRPr lang="en-US" dirty="0">
              <a:solidFill>
                <a:schemeClr val="accent1">
                  <a:lumMod val="50000"/>
                </a:schemeClr>
              </a:solidFill>
            </a:endParaRPr>
          </a:p>
        </p:txBody>
      </p:sp>
      <p:sp>
        <p:nvSpPr>
          <p:cNvPr id="3" name="Text Placeholder 2"/>
          <p:cNvSpPr>
            <a:spLocks noGrp="1"/>
          </p:cNvSpPr>
          <p:nvPr>
            <p:ph type="body" idx="1"/>
          </p:nvPr>
        </p:nvSpPr>
        <p:spPr>
          <a:xfrm>
            <a:off x="311700" y="1152475"/>
            <a:ext cx="5626392" cy="3416400"/>
          </a:xfrm>
        </p:spPr>
        <p:txBody>
          <a:bodyPr>
            <a:normAutofit/>
          </a:bodyPr>
          <a:lstStyle/>
          <a:p>
            <a:pPr marL="0" indent="0" algn="just">
              <a:buNone/>
            </a:pPr>
            <a:r>
              <a:rPr lang="en-US" sz="1800" dirty="0" err="1" smtClean="0">
                <a:solidFill>
                  <a:schemeClr val="tx1"/>
                </a:solidFill>
                <a:latin typeface="Times New Roman" pitchFamily="18" charset="0"/>
                <a:cs typeface="Times New Roman" pitchFamily="18" charset="0"/>
              </a:rPr>
              <a:t>Acesta</a:t>
            </a:r>
            <a:r>
              <a:rPr lang="en-US" sz="1800" dirty="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este</a:t>
            </a:r>
            <a:r>
              <a:rPr lang="en-US" sz="1800" dirty="0" smtClean="0">
                <a:solidFill>
                  <a:schemeClr val="tx1"/>
                </a:solidFill>
                <a:latin typeface="Times New Roman" pitchFamily="18" charset="0"/>
                <a:cs typeface="Times New Roman" pitchFamily="18" charset="0"/>
              </a:rPr>
              <a:t> un serial de </a:t>
            </a:r>
            <a:r>
              <a:rPr lang="en-US" sz="1800" dirty="0" err="1" smtClean="0">
                <a:solidFill>
                  <a:schemeClr val="tx1"/>
                </a:solidFill>
                <a:latin typeface="Times New Roman" pitchFamily="18" charset="0"/>
                <a:cs typeface="Times New Roman" pitchFamily="18" charset="0"/>
              </a:rPr>
              <a:t>animatie</a:t>
            </a:r>
            <a:r>
              <a:rPr lang="en-US" sz="1800" dirty="0" smtClean="0">
                <a:solidFill>
                  <a:schemeClr val="tx1"/>
                </a:solidFill>
                <a:latin typeface="Times New Roman" pitchFamily="18" charset="0"/>
                <a:cs typeface="Times New Roman" pitchFamily="18" charset="0"/>
              </a:rPr>
              <a:t> in care un </a:t>
            </a:r>
            <a:r>
              <a:rPr lang="en-US" sz="1800" dirty="0" err="1" smtClean="0">
                <a:solidFill>
                  <a:schemeClr val="tx1"/>
                </a:solidFill>
                <a:latin typeface="Times New Roman" pitchFamily="18" charset="0"/>
                <a:cs typeface="Times New Roman" pitchFamily="18" charset="0"/>
              </a:rPr>
              <a:t>grup</a:t>
            </a:r>
            <a:r>
              <a:rPr lang="en-US" sz="1800" dirty="0" smtClean="0">
                <a:solidFill>
                  <a:schemeClr val="tx1"/>
                </a:solidFill>
                <a:latin typeface="Times New Roman" pitchFamily="18" charset="0"/>
                <a:cs typeface="Times New Roman" pitchFamily="18" charset="0"/>
              </a:rPr>
              <a:t> de </a:t>
            </a:r>
            <a:r>
              <a:rPr lang="en-US" sz="1800" dirty="0" err="1" smtClean="0">
                <a:solidFill>
                  <a:schemeClr val="tx1"/>
                </a:solidFill>
                <a:latin typeface="Times New Roman" pitchFamily="18" charset="0"/>
                <a:cs typeface="Times New Roman" pitchFamily="18" charset="0"/>
              </a:rPr>
              <a:t>copii</a:t>
            </a:r>
            <a:r>
              <a:rPr lang="en-US" sz="1800" dirty="0" smtClean="0">
                <a:solidFill>
                  <a:schemeClr val="tx1"/>
                </a:solidFill>
                <a:latin typeface="Times New Roman" pitchFamily="18" charset="0"/>
                <a:cs typeface="Times New Roman" pitchFamily="18" charset="0"/>
              </a:rPr>
              <a:t> cu </a:t>
            </a:r>
            <a:r>
              <a:rPr lang="en-US" sz="1800" dirty="0" err="1" smtClean="0">
                <a:solidFill>
                  <a:schemeClr val="tx1"/>
                </a:solidFill>
                <a:latin typeface="Times New Roman" pitchFamily="18" charset="0"/>
                <a:cs typeface="Times New Roman" pitchFamily="18" charset="0"/>
              </a:rPr>
              <a:t>varsta</a:t>
            </a:r>
            <a:r>
              <a:rPr lang="en-US" sz="1800" dirty="0" smtClean="0">
                <a:solidFill>
                  <a:schemeClr val="tx1"/>
                </a:solidFill>
                <a:latin typeface="Times New Roman" pitchFamily="18" charset="0"/>
                <a:cs typeface="Times New Roman" pitchFamily="18" charset="0"/>
              </a:rPr>
              <a:t> de 10 </a:t>
            </a:r>
            <a:r>
              <a:rPr lang="en-US" sz="1800" dirty="0" err="1" smtClean="0">
                <a:solidFill>
                  <a:schemeClr val="tx1"/>
                </a:solidFill>
                <a:latin typeface="Times New Roman" pitchFamily="18" charset="0"/>
                <a:cs typeface="Times New Roman" pitchFamily="18" charset="0"/>
              </a:rPr>
              <a:t>ani</a:t>
            </a:r>
            <a:r>
              <a:rPr lang="en-US" sz="1800" dirty="0" smtClean="0">
                <a:solidFill>
                  <a:schemeClr val="tx1"/>
                </a:solidFill>
                <a:latin typeface="Times New Roman" pitchFamily="18" charset="0"/>
                <a:cs typeface="Times New Roman" pitchFamily="18" charset="0"/>
              </a:rPr>
              <a:t> care </a:t>
            </a:r>
            <a:r>
              <a:rPr lang="en-US" sz="1800" dirty="0" err="1" smtClean="0">
                <a:solidFill>
                  <a:schemeClr val="tx1"/>
                </a:solidFill>
                <a:latin typeface="Times New Roman" pitchFamily="18" charset="0"/>
                <a:cs typeface="Times New Roman" pitchFamily="18" charset="0"/>
              </a:rPr>
              <a:t>si</a:t>
            </a:r>
            <a:r>
              <a:rPr lang="en-US" sz="1800" dirty="0" smtClean="0">
                <a:solidFill>
                  <a:schemeClr val="tx1"/>
                </a:solidFill>
                <a:latin typeface="Times New Roman" pitchFamily="18" charset="0"/>
                <a:cs typeface="Times New Roman" pitchFamily="18" charset="0"/>
              </a:rPr>
              <a:t>-au </a:t>
            </a:r>
            <a:r>
              <a:rPr lang="en-US" sz="1800" dirty="0" err="1" smtClean="0">
                <a:solidFill>
                  <a:schemeClr val="tx1"/>
                </a:solidFill>
                <a:latin typeface="Times New Roman" pitchFamily="18" charset="0"/>
                <a:cs typeface="Times New Roman" pitchFamily="18" charset="0"/>
              </a:rPr>
              <a:t>creat</a:t>
            </a:r>
            <a:r>
              <a:rPr lang="en-US" sz="1800" dirty="0" smtClean="0">
                <a:solidFill>
                  <a:schemeClr val="tx1"/>
                </a:solidFill>
                <a:latin typeface="Times New Roman" pitchFamily="18" charset="0"/>
                <a:cs typeface="Times New Roman" pitchFamily="18" charset="0"/>
              </a:rPr>
              <a:t> </a:t>
            </a:r>
            <a:r>
              <a:rPr lang="en-US" sz="1800" dirty="0">
                <a:solidFill>
                  <a:schemeClr val="tx1"/>
                </a:solidFill>
                <a:latin typeface="Times New Roman" pitchFamily="18" charset="0"/>
                <a:cs typeface="Times New Roman" pitchFamily="18" charset="0"/>
              </a:rPr>
              <a:t>o </a:t>
            </a:r>
            <a:r>
              <a:rPr lang="en-US" sz="1800" dirty="0" err="1" smtClean="0">
                <a:solidFill>
                  <a:schemeClr val="tx1"/>
                </a:solidFill>
                <a:latin typeface="Times New Roman" pitchFamily="18" charset="0"/>
                <a:cs typeface="Times New Roman" pitchFamily="18" charset="0"/>
              </a:rPr>
              <a:t>grupare</a:t>
            </a:r>
            <a:r>
              <a:rPr lang="en-US" sz="1800" dirty="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menita</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sa</a:t>
            </a:r>
            <a:r>
              <a:rPr lang="en-US" sz="1800" dirty="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salveze</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copii</a:t>
            </a:r>
            <a:r>
              <a:rPr lang="en-US" sz="1800" dirty="0" smtClean="0">
                <a:solidFill>
                  <a:schemeClr val="tx1"/>
                </a:solidFill>
                <a:latin typeface="Times New Roman" pitchFamily="18" charset="0"/>
                <a:cs typeface="Times New Roman" pitchFamily="18" charset="0"/>
              </a:rPr>
              <a:t> de “</a:t>
            </a:r>
            <a:r>
              <a:rPr lang="en-US" sz="1800" dirty="0" err="1" smtClean="0">
                <a:solidFill>
                  <a:schemeClr val="tx1"/>
                </a:solidFill>
                <a:latin typeface="Times New Roman" pitchFamily="18" charset="0"/>
                <a:cs typeface="Times New Roman" pitchFamily="18" charset="0"/>
              </a:rPr>
              <a:t>subjugul</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adultilor</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Acest</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grup</a:t>
            </a:r>
            <a:r>
              <a:rPr lang="en-US" sz="1800" dirty="0" smtClean="0">
                <a:solidFill>
                  <a:schemeClr val="tx1"/>
                </a:solidFill>
                <a:latin typeface="Times New Roman" pitchFamily="18" charset="0"/>
                <a:cs typeface="Times New Roman" pitchFamily="18" charset="0"/>
              </a:rPr>
              <a:t> e format din </a:t>
            </a:r>
            <a:r>
              <a:rPr lang="en-US" sz="1800" dirty="0" err="1" smtClean="0">
                <a:solidFill>
                  <a:schemeClr val="tx1"/>
                </a:solidFill>
                <a:latin typeface="Times New Roman" pitchFamily="18" charset="0"/>
                <a:cs typeface="Times New Roman" pitchFamily="18" charset="0"/>
              </a:rPr>
              <a:t>sute</a:t>
            </a:r>
            <a:r>
              <a:rPr lang="en-US" sz="1800" dirty="0" smtClean="0">
                <a:solidFill>
                  <a:schemeClr val="tx1"/>
                </a:solidFill>
                <a:latin typeface="Times New Roman" pitchFamily="18" charset="0"/>
                <a:cs typeface="Times New Roman" pitchFamily="18" charset="0"/>
              </a:rPr>
              <a:t> de </a:t>
            </a:r>
            <a:r>
              <a:rPr lang="en-US" sz="1800" dirty="0" err="1" smtClean="0">
                <a:solidFill>
                  <a:schemeClr val="tx1"/>
                </a:solidFill>
                <a:latin typeface="Times New Roman" pitchFamily="18" charset="0"/>
                <a:cs typeface="Times New Roman" pitchFamily="18" charset="0"/>
              </a:rPr>
              <a:t>copii</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fiecare</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avand</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atribuit</a:t>
            </a:r>
            <a:r>
              <a:rPr lang="en-US" sz="1800" dirty="0" smtClean="0">
                <a:solidFill>
                  <a:schemeClr val="tx1"/>
                </a:solidFill>
                <a:latin typeface="Times New Roman" pitchFamily="18" charset="0"/>
                <a:cs typeface="Times New Roman" pitchFamily="18" charset="0"/>
              </a:rPr>
              <a:t> un </a:t>
            </a:r>
            <a:r>
              <a:rPr lang="en-US" sz="1800" dirty="0" err="1" smtClean="0">
                <a:solidFill>
                  <a:schemeClr val="tx1"/>
                </a:solidFill>
                <a:latin typeface="Times New Roman" pitchFamily="18" charset="0"/>
                <a:cs typeface="Times New Roman" pitchFamily="18" charset="0"/>
              </a:rPr>
              <a:t>numar</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Dintre</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acestia</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numar</a:t>
            </a:r>
            <a:r>
              <a:rPr lang="en-US" sz="1800" dirty="0" smtClean="0">
                <a:solidFill>
                  <a:schemeClr val="tx1"/>
                </a:solidFill>
                <a:latin typeface="Times New Roman" pitchFamily="18" charset="0"/>
                <a:cs typeface="Times New Roman" pitchFamily="18" charset="0"/>
              </a:rPr>
              <a:t> 1, 2, 3, 4 </a:t>
            </a:r>
            <a:r>
              <a:rPr lang="en-US" sz="1800" dirty="0" err="1" smtClean="0">
                <a:solidFill>
                  <a:schemeClr val="tx1"/>
                </a:solidFill>
                <a:latin typeface="Times New Roman" pitchFamily="18" charset="0"/>
                <a:cs typeface="Times New Roman" pitchFamily="18" charset="0"/>
              </a:rPr>
              <a:t>si</a:t>
            </a:r>
            <a:r>
              <a:rPr lang="en-US" sz="1800" dirty="0" smtClean="0">
                <a:solidFill>
                  <a:schemeClr val="tx1"/>
                </a:solidFill>
                <a:latin typeface="Times New Roman" pitchFamily="18" charset="0"/>
                <a:cs typeface="Times New Roman" pitchFamily="18" charset="0"/>
              </a:rPr>
              <a:t> 5 </a:t>
            </a:r>
            <a:r>
              <a:rPr lang="en-US" sz="1800" dirty="0" err="1" smtClean="0">
                <a:solidFill>
                  <a:schemeClr val="tx1"/>
                </a:solidFill>
                <a:latin typeface="Times New Roman" pitchFamily="18" charset="0"/>
                <a:cs typeface="Times New Roman" pitchFamily="18" charset="0"/>
              </a:rPr>
              <a:t>erau</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personajele</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principale</a:t>
            </a:r>
            <a:r>
              <a:rPr lang="en-US" sz="1800" dirty="0" smtClean="0">
                <a:solidFill>
                  <a:schemeClr val="tx1"/>
                </a:solidFill>
                <a:latin typeface="Times New Roman" pitchFamily="18" charset="0"/>
                <a:cs typeface="Times New Roman" pitchFamily="18" charset="0"/>
              </a:rPr>
              <a:t>. Nigel (</a:t>
            </a:r>
            <a:r>
              <a:rPr lang="en-US" sz="1800" dirty="0" err="1" smtClean="0">
                <a:solidFill>
                  <a:schemeClr val="tx1"/>
                </a:solidFill>
                <a:latin typeface="Times New Roman" pitchFamily="18" charset="0"/>
                <a:cs typeface="Times New Roman" pitchFamily="18" charset="0"/>
              </a:rPr>
              <a:t>numarul</a:t>
            </a:r>
            <a:r>
              <a:rPr lang="en-US" sz="1800" dirty="0" smtClean="0">
                <a:solidFill>
                  <a:schemeClr val="tx1"/>
                </a:solidFill>
                <a:latin typeface="Times New Roman" pitchFamily="18" charset="0"/>
                <a:cs typeface="Times New Roman" pitchFamily="18" charset="0"/>
              </a:rPr>
              <a:t> 1) era </a:t>
            </a:r>
            <a:r>
              <a:rPr lang="en-US" sz="1800" dirty="0" err="1" smtClean="0">
                <a:solidFill>
                  <a:schemeClr val="tx1"/>
                </a:solidFill>
                <a:latin typeface="Times New Roman" pitchFamily="18" charset="0"/>
                <a:cs typeface="Times New Roman" pitchFamily="18" charset="0"/>
              </a:rPr>
              <a:t>liderul</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copiilor</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si</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organiza</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fiecare</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operatiune</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oricat</a:t>
            </a:r>
            <a:r>
              <a:rPr lang="en-US" sz="1800" dirty="0" smtClean="0">
                <a:solidFill>
                  <a:schemeClr val="tx1"/>
                </a:solidFill>
                <a:latin typeface="Times New Roman" pitchFamily="18" charset="0"/>
                <a:cs typeface="Times New Roman" pitchFamily="18" charset="0"/>
              </a:rPr>
              <a:t> de </a:t>
            </a:r>
            <a:r>
              <a:rPr lang="en-US" sz="1800" dirty="0" err="1" smtClean="0">
                <a:solidFill>
                  <a:schemeClr val="tx1"/>
                </a:solidFill>
                <a:latin typeface="Times New Roman" pitchFamily="18" charset="0"/>
                <a:cs typeface="Times New Roman" pitchFamily="18" charset="0"/>
              </a:rPr>
              <a:t>bizara</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ar</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parea</a:t>
            </a:r>
            <a:r>
              <a:rPr lang="en-US" sz="1800" dirty="0">
                <a:solidFill>
                  <a:schemeClr val="tx1"/>
                </a:solidFill>
                <a:latin typeface="Times New Roman" pitchFamily="18" charset="0"/>
                <a:cs typeface="Times New Roman" pitchFamily="18" charset="0"/>
              </a:rPr>
              <a:t>. De </a:t>
            </a:r>
            <a:r>
              <a:rPr lang="en-US" sz="1800" dirty="0" err="1" smtClean="0">
                <a:solidFill>
                  <a:schemeClr val="tx1"/>
                </a:solidFill>
                <a:latin typeface="Times New Roman" pitchFamily="18" charset="0"/>
                <a:cs typeface="Times New Roman" pitchFamily="18" charset="0"/>
              </a:rPr>
              <a:t>exemplu</a:t>
            </a:r>
            <a:r>
              <a:rPr lang="en-US" sz="1800" dirty="0">
                <a:solidFill>
                  <a:schemeClr val="tx1"/>
                </a:solidFill>
                <a:latin typeface="Times New Roman" pitchFamily="18" charset="0"/>
                <a:cs typeface="Times New Roman" pitchFamily="18" charset="0"/>
              </a:rPr>
              <a:t>:</a:t>
            </a:r>
            <a:r>
              <a:rPr lang="en-US" sz="1800" dirty="0" smtClean="0">
                <a:solidFill>
                  <a:schemeClr val="tx1"/>
                </a:solidFill>
                <a:latin typeface="Times New Roman" pitchFamily="18" charset="0"/>
                <a:cs typeface="Times New Roman" pitchFamily="18" charset="0"/>
              </a:rPr>
              <a:t> au </a:t>
            </a:r>
            <a:r>
              <a:rPr lang="en-US" sz="1800" dirty="0" err="1" smtClean="0">
                <a:solidFill>
                  <a:schemeClr val="tx1"/>
                </a:solidFill>
                <a:latin typeface="Times New Roman" pitchFamily="18" charset="0"/>
                <a:cs typeface="Times New Roman" pitchFamily="18" charset="0"/>
              </a:rPr>
              <a:t>facut</a:t>
            </a:r>
            <a:r>
              <a:rPr lang="en-US" sz="1800" dirty="0" smtClean="0">
                <a:solidFill>
                  <a:schemeClr val="tx1"/>
                </a:solidFill>
                <a:latin typeface="Times New Roman" pitchFamily="18" charset="0"/>
                <a:cs typeface="Times New Roman" pitchFamily="18" charset="0"/>
              </a:rPr>
              <a:t> </a:t>
            </a:r>
            <a:r>
              <a:rPr lang="en-US" sz="1800" dirty="0">
                <a:solidFill>
                  <a:schemeClr val="tx1"/>
                </a:solidFill>
                <a:latin typeface="Times New Roman" pitchFamily="18" charset="0"/>
                <a:cs typeface="Times New Roman" pitchFamily="18" charset="0"/>
              </a:rPr>
              <a:t>o </a:t>
            </a:r>
            <a:r>
              <a:rPr lang="en-US" sz="1800" dirty="0" err="1" smtClean="0">
                <a:solidFill>
                  <a:schemeClr val="tx1"/>
                </a:solidFill>
                <a:latin typeface="Times New Roman" pitchFamily="18" charset="0"/>
                <a:cs typeface="Times New Roman" pitchFamily="18" charset="0"/>
              </a:rPr>
              <a:t>calatorie</a:t>
            </a:r>
            <a:r>
              <a:rPr lang="en-US" sz="1800" dirty="0">
                <a:solidFill>
                  <a:schemeClr val="tx1"/>
                </a:solidFill>
                <a:latin typeface="Times New Roman" pitchFamily="18" charset="0"/>
                <a:cs typeface="Times New Roman" pitchFamily="18" charset="0"/>
              </a:rPr>
              <a:t> in </a:t>
            </a:r>
            <a:r>
              <a:rPr lang="en-US" sz="1800" dirty="0" err="1" smtClean="0">
                <a:solidFill>
                  <a:schemeClr val="tx1"/>
                </a:solidFill>
                <a:latin typeface="Times New Roman" pitchFamily="18" charset="0"/>
                <a:cs typeface="Times New Roman" pitchFamily="18" charset="0"/>
              </a:rPr>
              <a:t>centrul</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Pamantului</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folosind</a:t>
            </a:r>
            <a:r>
              <a:rPr lang="en-US" sz="1800" dirty="0" smtClean="0">
                <a:solidFill>
                  <a:schemeClr val="tx1"/>
                </a:solidFill>
                <a:latin typeface="Times New Roman" pitchFamily="18" charset="0"/>
                <a:cs typeface="Times New Roman" pitchFamily="18" charset="0"/>
              </a:rPr>
              <a:t> o </a:t>
            </a:r>
            <a:r>
              <a:rPr lang="en-US" sz="1800" dirty="0" err="1" smtClean="0">
                <a:solidFill>
                  <a:schemeClr val="tx1"/>
                </a:solidFill>
                <a:latin typeface="Times New Roman" pitchFamily="18" charset="0"/>
                <a:cs typeface="Times New Roman" pitchFamily="18" charset="0"/>
              </a:rPr>
              <a:t>masina</a:t>
            </a:r>
            <a:r>
              <a:rPr lang="en-US" sz="1800" dirty="0" smtClean="0">
                <a:solidFill>
                  <a:schemeClr val="tx1"/>
                </a:solidFill>
                <a:latin typeface="Times New Roman" pitchFamily="18" charset="0"/>
                <a:cs typeface="Times New Roman" pitchFamily="18" charset="0"/>
              </a:rPr>
              <a:t> cu un </a:t>
            </a:r>
            <a:r>
              <a:rPr lang="en-US" sz="1800" dirty="0">
                <a:solidFill>
                  <a:schemeClr val="tx1"/>
                </a:solidFill>
                <a:latin typeface="Times New Roman" pitchFamily="18" charset="0"/>
                <a:cs typeface="Times New Roman" pitchFamily="18" charset="0"/>
              </a:rPr>
              <a:t>cub </a:t>
            </a:r>
            <a:r>
              <a:rPr lang="en-US" sz="1800" dirty="0" smtClean="0">
                <a:solidFill>
                  <a:schemeClr val="tx1"/>
                </a:solidFill>
                <a:latin typeface="Times New Roman" pitchFamily="18" charset="0"/>
                <a:cs typeface="Times New Roman" pitchFamily="18" charset="0"/>
              </a:rPr>
              <a:t>de </a:t>
            </a:r>
            <a:r>
              <a:rPr lang="en-US" sz="1800" dirty="0" err="1" smtClean="0">
                <a:solidFill>
                  <a:schemeClr val="tx1"/>
                </a:solidFill>
                <a:latin typeface="Times New Roman" pitchFamily="18" charset="0"/>
                <a:cs typeface="Times New Roman" pitchFamily="18" charset="0"/>
              </a:rPr>
              <a:t>ghiata</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urias</a:t>
            </a:r>
            <a:r>
              <a:rPr lang="en-US" sz="1800" dirty="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legat</a:t>
            </a:r>
            <a:r>
              <a:rPr lang="en-US" sz="1800" dirty="0">
                <a:solidFill>
                  <a:schemeClr val="tx1"/>
                </a:solidFill>
                <a:latin typeface="Times New Roman" pitchFamily="18" charset="0"/>
                <a:cs typeface="Times New Roman" pitchFamily="18" charset="0"/>
              </a:rPr>
              <a:t> de </a:t>
            </a:r>
            <a:r>
              <a:rPr lang="en-US" sz="1800" dirty="0" err="1" smtClean="0">
                <a:solidFill>
                  <a:schemeClr val="tx1"/>
                </a:solidFill>
                <a:latin typeface="Times New Roman" pitchFamily="18" charset="0"/>
                <a:cs typeface="Times New Roman" pitchFamily="18" charset="0"/>
              </a:rPr>
              <a:t>ea</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sau</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faptul</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ca</a:t>
            </a:r>
            <a:r>
              <a:rPr lang="en-US" sz="1800" dirty="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aveau</a:t>
            </a:r>
            <a:r>
              <a:rPr lang="en-US" sz="1800" dirty="0" smtClean="0">
                <a:solidFill>
                  <a:schemeClr val="tx1"/>
                </a:solidFill>
                <a:latin typeface="Times New Roman" pitchFamily="18" charset="0"/>
                <a:cs typeface="Times New Roman" pitchFamily="18" charset="0"/>
              </a:rPr>
              <a:t> o </a:t>
            </a:r>
            <a:r>
              <a:rPr lang="en-US" sz="1800" dirty="0" err="1" smtClean="0">
                <a:solidFill>
                  <a:schemeClr val="tx1"/>
                </a:solidFill>
                <a:latin typeface="Times New Roman" pitchFamily="18" charset="0"/>
                <a:cs typeface="Times New Roman" pitchFamily="18" charset="0"/>
              </a:rPr>
              <a:t>baza</a:t>
            </a:r>
            <a:r>
              <a:rPr lang="en-US" sz="1800" dirty="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pe</a:t>
            </a:r>
            <a:r>
              <a:rPr lang="en-US" sz="1800" dirty="0" smtClean="0">
                <a:solidFill>
                  <a:schemeClr val="tx1"/>
                </a:solidFill>
                <a:latin typeface="Times New Roman" pitchFamily="18" charset="0"/>
                <a:cs typeface="Times New Roman" pitchFamily="18" charset="0"/>
              </a:rPr>
              <a:t> </a:t>
            </a:r>
            <a:r>
              <a:rPr lang="en-US" sz="1800" dirty="0" err="1" smtClean="0">
                <a:solidFill>
                  <a:schemeClr val="tx1"/>
                </a:solidFill>
                <a:latin typeface="Times New Roman" pitchFamily="18" charset="0"/>
                <a:cs typeface="Times New Roman" pitchFamily="18" charset="0"/>
              </a:rPr>
              <a:t>luna</a:t>
            </a:r>
            <a:r>
              <a:rPr lang="en-US" sz="1800" dirty="0">
                <a:solidFill>
                  <a:schemeClr val="tx1"/>
                </a:solidFill>
                <a:latin typeface="Times New Roman" pitchFamily="18" charset="0"/>
                <a:cs typeface="Times New Roman" pitchFamily="18" charset="0"/>
              </a:rPr>
              <a:t>.</a:t>
            </a:r>
            <a:r>
              <a:rPr lang="en-US" sz="1800" dirty="0" smtClean="0">
                <a:solidFill>
                  <a:schemeClr val="tx1"/>
                </a:solidFill>
                <a:latin typeface="Times New Roman" pitchFamily="18" charset="0"/>
                <a:cs typeface="Times New Roman" pitchFamily="18" charset="0"/>
              </a:rPr>
              <a:t> </a:t>
            </a:r>
          </a:p>
        </p:txBody>
      </p:sp>
      <p:pic>
        <p:nvPicPr>
          <p:cNvPr id="1026" name="Picture 2" descr="C:\Users\Daniel\Desktop\KND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38940" y="1382904"/>
            <a:ext cx="3305060" cy="23757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67620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Daniel\Desktop\KN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492" y="2535293"/>
            <a:ext cx="3105010" cy="2608207"/>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Daniel\Desktop\Kids_Next_Door_New_Moonbas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7650" y="2535293"/>
            <a:ext cx="3456350" cy="2592262"/>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descr="C:\Users\Daniel\Desktop\Sector_V_Treehous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32182" y="0"/>
            <a:ext cx="3459295" cy="25352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05721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Shape 208"/>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a:latin typeface="Times New Roman"/>
                <a:ea typeface="Times New Roman"/>
                <a:cs typeface="Times New Roman"/>
                <a:sym typeface="Times New Roman"/>
              </a:rPr>
              <a:t>Incheiere:</a:t>
            </a:r>
          </a:p>
        </p:txBody>
      </p:sp>
      <p:sp>
        <p:nvSpPr>
          <p:cNvPr id="209" name="Shape 209"/>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r>
              <a:rPr lang="en" sz="2400">
                <a:latin typeface="Times New Roman"/>
                <a:ea typeface="Times New Roman"/>
                <a:cs typeface="Times New Roman"/>
                <a:sym typeface="Times New Roman"/>
              </a:rPr>
              <a:t>Lucrul la acest proiect a fost o experienţă plăcută şi ne-a făcut să ne cunoaştem mai bine astfel încat nu a fost numai o activitate şcolară cât şi una socială. Fiecare am contribuit prin idei si sugestii interesante.</a:t>
            </a:r>
          </a:p>
          <a:p>
            <a:pPr lvl="0">
              <a:spcBef>
                <a:spcPts val="0"/>
              </a:spcBef>
              <a:buNone/>
            </a:pPr>
            <a:r>
              <a:rPr lang="en" sz="2400">
                <a:latin typeface="Times New Roman"/>
                <a:ea typeface="Times New Roman"/>
                <a:cs typeface="Times New Roman"/>
                <a:sym typeface="Times New Roman"/>
              </a:rPr>
              <a:t> Mulţumim pentru atenţie şi vă asteptăm întrebările şi opiniile despre proiect.</a:t>
            </a:r>
          </a:p>
          <a:p>
            <a:pPr lvl="0">
              <a:spcBef>
                <a:spcPts val="0"/>
              </a:spcBef>
              <a:buNone/>
            </a:pPr>
            <a:endParaRPr sz="2400">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3"/>
        <p:cNvGrpSpPr/>
        <p:nvPr/>
      </p:nvGrpSpPr>
      <p:grpSpPr>
        <a:xfrm>
          <a:off x="0" y="0"/>
          <a:ext cx="0" cy="0"/>
          <a:chOff x="0" y="0"/>
          <a:chExt cx="0" cy="0"/>
        </a:xfrm>
      </p:grpSpPr>
      <p:sp>
        <p:nvSpPr>
          <p:cNvPr id="214" name="Shape 214"/>
          <p:cNvSpPr txBox="1">
            <a:spLocks noGrp="1"/>
          </p:cNvSpPr>
          <p:nvPr>
            <p:ph type="body" idx="1"/>
          </p:nvPr>
        </p:nvSpPr>
        <p:spPr>
          <a:xfrm>
            <a:off x="421867" y="1638966"/>
            <a:ext cx="8520600" cy="3416400"/>
          </a:xfrm>
          <a:prstGeom prst="rect">
            <a:avLst/>
          </a:prstGeom>
        </p:spPr>
        <p:txBody>
          <a:bodyPr lIns="91425" tIns="91425" rIns="91425" bIns="91425" anchor="t" anchorCtr="0">
            <a:noAutofit/>
          </a:bodyPr>
          <a:lstStyle/>
          <a:p>
            <a:pPr lvl="0" algn="ctr">
              <a:spcBef>
                <a:spcPts val="0"/>
              </a:spcBef>
              <a:buNone/>
            </a:pPr>
            <a:r>
              <a:rPr lang="en" sz="6600" dirty="0">
                <a:solidFill>
                  <a:schemeClr val="accent1">
                    <a:lumMod val="75000"/>
                  </a:schemeClr>
                </a:solidFill>
                <a:latin typeface="Times New Roman"/>
                <a:ea typeface="Times New Roman"/>
                <a:cs typeface="Times New Roman"/>
                <a:sym typeface="Times New Roman"/>
              </a:rPr>
              <a:t>Nu uitaţi să vă jucaţi din când in când!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a:latin typeface="Times New Roman"/>
                <a:ea typeface="Times New Roman"/>
                <a:cs typeface="Times New Roman"/>
                <a:sym typeface="Times New Roman"/>
              </a:rPr>
              <a:t>Diferenţa intre joc si joaca:</a:t>
            </a:r>
          </a:p>
        </p:txBody>
      </p:sp>
      <p:sp>
        <p:nvSpPr>
          <p:cNvPr id="67" name="Shape 67"/>
          <p:cNvSpPr txBox="1">
            <a:spLocks noGrp="1"/>
          </p:cNvSpPr>
          <p:nvPr>
            <p:ph type="body" idx="1"/>
          </p:nvPr>
        </p:nvSpPr>
        <p:spPr>
          <a:xfrm>
            <a:off x="311700" y="1152475"/>
            <a:ext cx="5881500" cy="3416400"/>
          </a:xfrm>
          <a:prstGeom prst="rect">
            <a:avLst/>
          </a:prstGeom>
        </p:spPr>
        <p:txBody>
          <a:bodyPr lIns="91425" tIns="91425" rIns="91425" bIns="91425" anchor="t" anchorCtr="0">
            <a:noAutofit/>
          </a:bodyPr>
          <a:lstStyle/>
          <a:p>
            <a:pPr lvl="0">
              <a:spcBef>
                <a:spcPts val="600"/>
              </a:spcBef>
              <a:spcAft>
                <a:spcPts val="600"/>
              </a:spcAft>
              <a:buNone/>
            </a:pPr>
            <a:r>
              <a:rPr lang="en" sz="2000">
                <a:latin typeface="Times New Roman"/>
                <a:ea typeface="Times New Roman"/>
                <a:cs typeface="Times New Roman"/>
                <a:sym typeface="Times New Roman"/>
              </a:rPr>
              <a:t>Un joc este o activitate recreațională în care sunt implicați unul sau mai mulți jucători, fiind definit printr-un scop pe care jucătorii încearcă să-l atingă și un set de reguli care determină ce pot face jucătorii.</a:t>
            </a:r>
          </a:p>
          <a:p>
            <a:pPr lvl="0">
              <a:spcBef>
                <a:spcPts val="600"/>
              </a:spcBef>
              <a:spcAft>
                <a:spcPts val="600"/>
              </a:spcAft>
              <a:buNone/>
            </a:pPr>
            <a:r>
              <a:rPr lang="en" sz="2000">
                <a:latin typeface="Times New Roman"/>
                <a:ea typeface="Times New Roman"/>
                <a:cs typeface="Times New Roman"/>
                <a:sym typeface="Times New Roman"/>
              </a:rPr>
              <a:t>Jocurile pot implica un singur jucător, dar mai des implică o competiție între doi sau mai mulți jucători.De obicei sunt mai multe alegeri pe care jucătorul le poate face, cât timp respectă regulile. Nerespectarea regulilor se numește trișare.</a:t>
            </a:r>
          </a:p>
          <a:p>
            <a:pPr lvl="0">
              <a:spcBef>
                <a:spcPts val="0"/>
              </a:spcBef>
              <a:buNone/>
            </a:pPr>
            <a:endParaRPr sz="2000"/>
          </a:p>
        </p:txBody>
      </p:sp>
      <p:pic>
        <p:nvPicPr>
          <p:cNvPr id="68" name="Shape 68" descr="220px-Game_pieces.jpg"/>
          <p:cNvPicPr preferRelativeResize="0"/>
          <p:nvPr/>
        </p:nvPicPr>
        <p:blipFill>
          <a:blip r:embed="rId3">
            <a:alphaModFix/>
          </a:blip>
          <a:stretch>
            <a:fillRect/>
          </a:stretch>
        </p:blipFill>
        <p:spPr>
          <a:xfrm>
            <a:off x="6114442" y="938629"/>
            <a:ext cx="2866282" cy="3478624"/>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357350" y="433350"/>
            <a:ext cx="8520600" cy="572700"/>
          </a:xfrm>
          <a:prstGeom prst="rect">
            <a:avLst/>
          </a:prstGeom>
        </p:spPr>
        <p:txBody>
          <a:bodyPr lIns="91425" tIns="91425" rIns="91425" bIns="91425" anchor="t" anchorCtr="0">
            <a:noAutofit/>
          </a:bodyPr>
          <a:lstStyle/>
          <a:p>
            <a:pPr lvl="0">
              <a:spcBef>
                <a:spcPts val="0"/>
              </a:spcBef>
              <a:buNone/>
            </a:pPr>
            <a:r>
              <a:rPr lang="en" sz="3600" dirty="0">
                <a:solidFill>
                  <a:schemeClr val="accent6">
                    <a:lumMod val="75000"/>
                  </a:schemeClr>
                </a:solidFill>
                <a:latin typeface="Times New Roman"/>
                <a:ea typeface="Times New Roman"/>
                <a:cs typeface="Times New Roman"/>
                <a:sym typeface="Times New Roman"/>
              </a:rPr>
              <a:t>Exemple de jocuri:</a:t>
            </a:r>
          </a:p>
        </p:txBody>
      </p:sp>
      <p:sp>
        <p:nvSpPr>
          <p:cNvPr id="74" name="Shape 74"/>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75" name="Shape 75" descr="l10026-colectie-de-jocuri-de-societate-clasice-pentru-ntreaga-familie.jpg"/>
          <p:cNvPicPr preferRelativeResize="0"/>
          <p:nvPr/>
        </p:nvPicPr>
        <p:blipFill>
          <a:blip r:embed="rId3">
            <a:alphaModFix/>
          </a:blip>
          <a:stretch>
            <a:fillRect/>
          </a:stretch>
        </p:blipFill>
        <p:spPr>
          <a:xfrm>
            <a:off x="266049" y="1645634"/>
            <a:ext cx="4283125" cy="3416400"/>
          </a:xfrm>
          <a:prstGeom prst="rect">
            <a:avLst/>
          </a:prstGeom>
          <a:noFill/>
          <a:ln>
            <a:noFill/>
          </a:ln>
        </p:spPr>
      </p:pic>
      <p:pic>
        <p:nvPicPr>
          <p:cNvPr id="76" name="Shape 76" descr="tara-tara-vrem-ostasi-pe-cine-pe-trilulilu_e512fd6b5607f2.jpg"/>
          <p:cNvPicPr preferRelativeResize="0"/>
          <p:nvPr/>
        </p:nvPicPr>
        <p:blipFill>
          <a:blip r:embed="rId4">
            <a:alphaModFix/>
          </a:blip>
          <a:stretch>
            <a:fillRect/>
          </a:stretch>
        </p:blipFill>
        <p:spPr>
          <a:xfrm>
            <a:off x="4617650" y="299720"/>
            <a:ext cx="4283126" cy="3416399"/>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a:latin typeface="Times New Roman"/>
                <a:ea typeface="Times New Roman"/>
                <a:cs typeface="Times New Roman"/>
                <a:sym typeface="Times New Roman"/>
              </a:rPr>
              <a:t>Despre joacă:</a:t>
            </a:r>
          </a:p>
          <a:p>
            <a:pPr lvl="0">
              <a:spcBef>
                <a:spcPts val="0"/>
              </a:spcBef>
              <a:buNone/>
            </a:pPr>
            <a:endParaRPr dirty="0"/>
          </a:p>
        </p:txBody>
      </p:sp>
      <p:sp>
        <p:nvSpPr>
          <p:cNvPr id="82" name="Shape 82"/>
          <p:cNvSpPr txBox="1">
            <a:spLocks noGrp="1"/>
          </p:cNvSpPr>
          <p:nvPr>
            <p:ph type="body" idx="1"/>
          </p:nvPr>
        </p:nvSpPr>
        <p:spPr>
          <a:xfrm>
            <a:off x="311700" y="1152475"/>
            <a:ext cx="4656900" cy="3416400"/>
          </a:xfrm>
          <a:prstGeom prst="rect">
            <a:avLst/>
          </a:prstGeom>
        </p:spPr>
        <p:txBody>
          <a:bodyPr lIns="91425" tIns="91425" rIns="91425" bIns="91425" anchor="t" anchorCtr="0">
            <a:noAutofit/>
          </a:bodyPr>
          <a:lstStyle/>
          <a:p>
            <a:pPr lvl="0" algn="just">
              <a:spcBef>
                <a:spcPts val="0"/>
              </a:spcBef>
              <a:buNone/>
            </a:pPr>
            <a:r>
              <a:rPr lang="en" sz="2400">
                <a:latin typeface="Times New Roman"/>
                <a:ea typeface="Times New Roman"/>
                <a:cs typeface="Times New Roman"/>
                <a:sym typeface="Times New Roman"/>
              </a:rPr>
              <a:t>O joacă este diferită de un joc prin faptul ca este lipsită de reguli si este copilaroasă. Poate lua diferite forme şi, in ciuda faptului ca de cele mai multe ori pare lipsită de sens este o sursă simplă de recreere si distracţie.</a:t>
            </a:r>
          </a:p>
        </p:txBody>
      </p:sp>
      <p:pic>
        <p:nvPicPr>
          <p:cNvPr id="83" name="Shape 83" descr="Loc de joaca 8B Fiesta Castle w Wood Roof Rainbow.jpg"/>
          <p:cNvPicPr preferRelativeResize="0"/>
          <p:nvPr/>
        </p:nvPicPr>
        <p:blipFill>
          <a:blip r:embed="rId3">
            <a:alphaModFix/>
          </a:blip>
          <a:stretch>
            <a:fillRect/>
          </a:stretch>
        </p:blipFill>
        <p:spPr>
          <a:xfrm>
            <a:off x="5061850" y="1084675"/>
            <a:ext cx="3895549" cy="3134900"/>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txBox="1">
            <a:spLocks noGrp="1"/>
          </p:cNvSpPr>
          <p:nvPr>
            <p:ph type="title"/>
          </p:nvPr>
        </p:nvSpPr>
        <p:spPr>
          <a:prstGeom prst="rect">
            <a:avLst/>
          </a:prstGeom>
        </p:spPr>
        <p:txBody>
          <a:bodyPr lIns="91425" tIns="91425" rIns="91425" bIns="91425" anchor="t" anchorCtr="0">
            <a:noAutofit/>
          </a:bodyPr>
          <a:lstStyle/>
          <a:p>
            <a:pPr lvl="0">
              <a:lnSpc>
                <a:spcPct val="115000"/>
              </a:lnSpc>
              <a:spcBef>
                <a:spcPts val="0"/>
              </a:spcBef>
              <a:spcAft>
                <a:spcPts val="1600"/>
              </a:spcAft>
              <a:buNone/>
            </a:pPr>
            <a:r>
              <a:rPr lang="en" dirty="0">
                <a:solidFill>
                  <a:schemeClr val="tx1"/>
                </a:solidFill>
                <a:latin typeface="Times New Roman"/>
                <a:ea typeface="Times New Roman"/>
                <a:cs typeface="Times New Roman"/>
                <a:sym typeface="Times New Roman"/>
              </a:rPr>
              <a:t>Computer games forever - Mircea Cărtărescu</a:t>
            </a:r>
          </a:p>
        </p:txBody>
      </p:sp>
      <p:sp>
        <p:nvSpPr>
          <p:cNvPr id="89" name="Shape 89"/>
          <p:cNvSpPr txBox="1">
            <a:spLocks noGrp="1"/>
          </p:cNvSpPr>
          <p:nvPr>
            <p:ph type="body" idx="1"/>
          </p:nvPr>
        </p:nvSpPr>
        <p:spPr>
          <a:xfrm>
            <a:off x="311700" y="1152475"/>
            <a:ext cx="6301500" cy="3416400"/>
          </a:xfrm>
          <a:prstGeom prst="rect">
            <a:avLst/>
          </a:prstGeom>
        </p:spPr>
        <p:txBody>
          <a:bodyPr lIns="91425" tIns="91425" rIns="91425" bIns="91425" anchor="t" anchorCtr="0">
            <a:noAutofit/>
          </a:bodyPr>
          <a:lstStyle/>
          <a:p>
            <a:pPr lvl="0">
              <a:spcBef>
                <a:spcPts val="0"/>
              </a:spcBef>
              <a:buNone/>
            </a:pPr>
            <a:r>
              <a:rPr lang="en" sz="2400" dirty="0"/>
              <a:t> </a:t>
            </a:r>
            <a:r>
              <a:rPr lang="en" sz="2400" dirty="0">
                <a:latin typeface="Times New Roman"/>
                <a:ea typeface="Times New Roman"/>
                <a:cs typeface="Times New Roman"/>
                <a:sym typeface="Times New Roman"/>
              </a:rPr>
              <a:t>In Computer games forever, tema jocului este prezentata sub forma unui joc video, autorul transpunându-se în acesta si prezentând regulile, inamicii si obstacolele. Ceea ce unui jucător i s-ar parea obişnuit este văzut într-o maniera realistă şi te face sa te gandeşti cum ar fi de fapt într-un astfel de univers, plin de fantezie.</a:t>
            </a:r>
          </a:p>
        </p:txBody>
      </p:sp>
      <p:pic>
        <p:nvPicPr>
          <p:cNvPr id="90" name="Shape 90"/>
          <p:cNvPicPr preferRelativeResize="0"/>
          <p:nvPr/>
        </p:nvPicPr>
        <p:blipFill rotWithShape="1">
          <a:blip r:embed="rId3">
            <a:alphaModFix/>
          </a:blip>
          <a:srcRect l="16075" t="7726" r="43091" b="34573"/>
          <a:stretch/>
        </p:blipFill>
        <p:spPr>
          <a:xfrm>
            <a:off x="6613075" y="1461000"/>
            <a:ext cx="2262975" cy="2714625"/>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96" name="Shape 96" descr="ac1_ss2_full_164868.jpg"/>
          <p:cNvPicPr preferRelativeResize="0"/>
          <p:nvPr/>
        </p:nvPicPr>
        <p:blipFill>
          <a:blip r:embed="rId3">
            <a:alphaModFix/>
          </a:blip>
          <a:stretch>
            <a:fillRect/>
          </a:stretch>
        </p:blipFill>
        <p:spPr>
          <a:xfrm>
            <a:off x="311700" y="1152475"/>
            <a:ext cx="4140451" cy="3687100"/>
          </a:xfrm>
          <a:prstGeom prst="rect">
            <a:avLst/>
          </a:prstGeom>
          <a:noFill/>
          <a:ln>
            <a:noFill/>
          </a:ln>
        </p:spPr>
      </p:pic>
      <p:pic>
        <p:nvPicPr>
          <p:cNvPr id="97" name="Shape 97" descr="skyrim_environment_1920x1200-700x350.jpg"/>
          <p:cNvPicPr preferRelativeResize="0"/>
          <p:nvPr/>
        </p:nvPicPr>
        <p:blipFill>
          <a:blip r:embed="rId4">
            <a:alphaModFix/>
          </a:blip>
          <a:stretch>
            <a:fillRect/>
          </a:stretch>
        </p:blipFill>
        <p:spPr>
          <a:xfrm>
            <a:off x="4630169" y="125181"/>
            <a:ext cx="4202131" cy="3080356"/>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txBox="1">
            <a:spLocks noGrp="1"/>
          </p:cNvSpPr>
          <p:nvPr>
            <p:ph type="title"/>
          </p:nvPr>
        </p:nvSpPr>
        <p:spPr>
          <a:xfrm>
            <a:off x="311700" y="313800"/>
            <a:ext cx="8520600" cy="572700"/>
          </a:xfrm>
          <a:prstGeom prst="rect">
            <a:avLst/>
          </a:prstGeom>
        </p:spPr>
        <p:txBody>
          <a:bodyPr lIns="91425" tIns="91425" rIns="91425" bIns="91425" anchor="t" anchorCtr="0">
            <a:noAutofit/>
          </a:bodyPr>
          <a:lstStyle/>
          <a:p>
            <a:pPr lvl="0">
              <a:spcBef>
                <a:spcPts val="0"/>
              </a:spcBef>
              <a:buNone/>
            </a:pPr>
            <a:r>
              <a:rPr lang="en" dirty="0">
                <a:latin typeface="Times New Roman"/>
                <a:ea typeface="Times New Roman"/>
                <a:cs typeface="Times New Roman"/>
                <a:sym typeface="Times New Roman"/>
              </a:rPr>
              <a:t>La Medeleni - Ionel Teodoreanu</a:t>
            </a:r>
          </a:p>
        </p:txBody>
      </p:sp>
      <p:sp>
        <p:nvSpPr>
          <p:cNvPr id="103" name="Shape 103"/>
          <p:cNvSpPr txBox="1">
            <a:spLocks noGrp="1"/>
          </p:cNvSpPr>
          <p:nvPr>
            <p:ph type="body" idx="1"/>
          </p:nvPr>
        </p:nvSpPr>
        <p:spPr>
          <a:xfrm>
            <a:off x="311700" y="1152475"/>
            <a:ext cx="6309300" cy="3416400"/>
          </a:xfrm>
          <a:prstGeom prst="rect">
            <a:avLst/>
          </a:prstGeom>
        </p:spPr>
        <p:txBody>
          <a:bodyPr lIns="91425" tIns="91425" rIns="91425" bIns="91425" anchor="t" anchorCtr="0">
            <a:noAutofit/>
          </a:bodyPr>
          <a:lstStyle/>
          <a:p>
            <a:pPr lvl="0">
              <a:spcBef>
                <a:spcPts val="0"/>
              </a:spcBef>
              <a:buNone/>
            </a:pPr>
            <a:r>
              <a:rPr lang="en" sz="2000" dirty="0">
                <a:latin typeface="Times New Roman"/>
                <a:ea typeface="Times New Roman"/>
                <a:cs typeface="Times New Roman"/>
                <a:sym typeface="Times New Roman"/>
              </a:rPr>
              <a:t> Romanul lui Ionel Teodoreanu, La Medeleni, vine cu un alt tip de joacă, modern, mult mai ficţional, întalnit la Danuţ, singurul băiat al familiei Deleanu, care folosea imaginaţia când işi închidea ochii pentru a se face pe sine eroul oricărei situaţii. Danuţ se înfrange pe sine si tot el este eroul, ceea ce demonstrează infantilitatea acestuia si tendinţa lui de a incălca toate regulile impuse de normal, şi de a crea unele noi, ale lui personale, cu parametri stabiliţi de el.</a:t>
            </a:r>
          </a:p>
          <a:p>
            <a:pPr lvl="0">
              <a:spcBef>
                <a:spcPts val="0"/>
              </a:spcBef>
              <a:buNone/>
            </a:pPr>
            <a:r>
              <a:rPr lang="en" dirty="0">
                <a:latin typeface="Times New Roman"/>
                <a:ea typeface="Times New Roman"/>
                <a:cs typeface="Times New Roman"/>
                <a:sym typeface="Times New Roman"/>
              </a:rPr>
              <a:t> </a:t>
            </a:r>
          </a:p>
        </p:txBody>
      </p:sp>
      <p:pic>
        <p:nvPicPr>
          <p:cNvPr id="104" name="Shape 104"/>
          <p:cNvPicPr preferRelativeResize="0"/>
          <p:nvPr/>
        </p:nvPicPr>
        <p:blipFill>
          <a:blip r:embed="rId3">
            <a:alphaModFix/>
          </a:blip>
          <a:stretch>
            <a:fillRect/>
          </a:stretch>
        </p:blipFill>
        <p:spPr>
          <a:xfrm>
            <a:off x="6621050" y="1152474"/>
            <a:ext cx="2211250" cy="3416400"/>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253375" y="455725"/>
            <a:ext cx="8520600" cy="572700"/>
          </a:xfrm>
          <a:prstGeom prst="rect">
            <a:avLst/>
          </a:prstGeom>
        </p:spPr>
        <p:txBody>
          <a:bodyPr lIns="91425" tIns="91425" rIns="91425" bIns="91425" anchor="t" anchorCtr="0">
            <a:noAutofit/>
          </a:bodyPr>
          <a:lstStyle/>
          <a:p>
            <a:pPr lvl="0">
              <a:lnSpc>
                <a:spcPct val="115000"/>
              </a:lnSpc>
              <a:spcBef>
                <a:spcPts val="0"/>
              </a:spcBef>
              <a:spcAft>
                <a:spcPts val="1600"/>
              </a:spcAft>
              <a:buNone/>
            </a:pPr>
            <a:r>
              <a:rPr lang="en" dirty="0">
                <a:solidFill>
                  <a:schemeClr val="tx1"/>
                </a:solidFill>
                <a:latin typeface="Times New Roman"/>
                <a:ea typeface="Times New Roman"/>
                <a:cs typeface="Times New Roman"/>
                <a:sym typeface="Times New Roman"/>
              </a:rPr>
              <a:t>Erasmo - Horia Mircea Simionescu</a:t>
            </a:r>
          </a:p>
          <a:p>
            <a:pPr lvl="0">
              <a:spcBef>
                <a:spcPts val="0"/>
              </a:spcBef>
              <a:buNone/>
            </a:pPr>
            <a:endParaRPr dirty="0">
              <a:solidFill>
                <a:srgbClr val="FFFFFF"/>
              </a:solidFill>
            </a:endParaRPr>
          </a:p>
        </p:txBody>
      </p:sp>
      <p:sp>
        <p:nvSpPr>
          <p:cNvPr id="110" name="Shape 110"/>
          <p:cNvSpPr txBox="1">
            <a:spLocks noGrp="1"/>
          </p:cNvSpPr>
          <p:nvPr>
            <p:ph type="body" idx="1"/>
          </p:nvPr>
        </p:nvSpPr>
        <p:spPr>
          <a:xfrm>
            <a:off x="311700" y="1152475"/>
            <a:ext cx="6499500" cy="3416400"/>
          </a:xfrm>
          <a:prstGeom prst="rect">
            <a:avLst/>
          </a:prstGeom>
          <a:noFill/>
          <a:ln>
            <a:noFill/>
          </a:ln>
        </p:spPr>
        <p:txBody>
          <a:bodyPr lIns="91425" tIns="91425" rIns="91425" bIns="91425" anchor="t" anchorCtr="0">
            <a:noAutofit/>
          </a:bodyPr>
          <a:lstStyle/>
          <a:p>
            <a:pPr lvl="0">
              <a:spcBef>
                <a:spcPts val="0"/>
              </a:spcBef>
              <a:buNone/>
            </a:pPr>
            <a:r>
              <a:rPr lang="en" sz="2200" dirty="0">
                <a:latin typeface="Times New Roman"/>
                <a:ea typeface="Times New Roman"/>
                <a:cs typeface="Times New Roman"/>
                <a:sym typeface="Times New Roman"/>
              </a:rPr>
              <a:t>Opera Erasmo sau A doua fotografie cu oameni mici face parte din volumul Dicţionar Onomastic de Horia Mircea Simionescu. Prin intermediul unui joc "de-a războiul" copiii incearcă sa imite universul complicat al adulţilor. Aceştia iau jocul foarte în serios stabilind reguli si tactici de luptă , dar este abandonat când intervin trădarea , laşitatea , superficialitatea , ipocrizia si când regulile devin prea constrângătoare şi nu permit manifestarea liberă specifică lor .</a:t>
            </a:r>
          </a:p>
        </p:txBody>
      </p:sp>
      <p:pic>
        <p:nvPicPr>
          <p:cNvPr id="111" name="Shape 111" descr="36585.jpg"/>
          <p:cNvPicPr preferRelativeResize="0"/>
          <p:nvPr/>
        </p:nvPicPr>
        <p:blipFill rotWithShape="1">
          <a:blip r:embed="rId3">
            <a:alphaModFix/>
          </a:blip>
          <a:srcRect l="13501" t="3666" r="13001" b="3266"/>
          <a:stretch/>
        </p:blipFill>
        <p:spPr>
          <a:xfrm>
            <a:off x="6811199" y="934087"/>
            <a:ext cx="2111700" cy="3275325"/>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Wisp" id="{7CB32D59-10C0-40DD-B7BD-2E94284A981C}" vid="{4F34B87B-9C7A-41AE-A6CB-48536223DFFD}"/>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100</TotalTime>
  <Words>1491</Words>
  <Application>Microsoft Office PowerPoint</Application>
  <PresentationFormat>On-screen Show (16:9)</PresentationFormat>
  <Paragraphs>55</Paragraphs>
  <Slides>25</Slides>
  <Notes>22</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Wisp</vt:lpstr>
      <vt:lpstr> Jocul în operele literare</vt:lpstr>
      <vt:lpstr>Cuprins:</vt:lpstr>
      <vt:lpstr>Diferenţa intre joc si joaca:</vt:lpstr>
      <vt:lpstr>Exemple de jocuri:</vt:lpstr>
      <vt:lpstr>Despre joacă: </vt:lpstr>
      <vt:lpstr>Computer games forever - Mircea Cărtărescu</vt:lpstr>
      <vt:lpstr>PowerPoint Presentation</vt:lpstr>
      <vt:lpstr>La Medeleni - Ionel Teodoreanu</vt:lpstr>
      <vt:lpstr>Erasmo - Horia Mircea Simionescu </vt:lpstr>
      <vt:lpstr>PowerPoint Presentation</vt:lpstr>
      <vt:lpstr>De-a v-ati ascuns… - Tudor Arghezi</vt:lpstr>
      <vt:lpstr>PowerPoint Presentation</vt:lpstr>
      <vt:lpstr>Amintiri din copilărie - Ion Creangă</vt:lpstr>
      <vt:lpstr>Scene din film:</vt:lpstr>
      <vt:lpstr>Copii eram noi amandoi - Mihai Eminescu  </vt:lpstr>
      <vt:lpstr>Tom Sawyer - Mark Twain</vt:lpstr>
      <vt:lpstr>PowerPoint Presentation</vt:lpstr>
      <vt:lpstr>Huckleberry Fin - Mark Twain</vt:lpstr>
      <vt:lpstr>PowerPoint Presentation</vt:lpstr>
      <vt:lpstr>Prinţ şi cerşetor - Mark Twain</vt:lpstr>
      <vt:lpstr>Scene din film:</vt:lpstr>
      <vt:lpstr>Nume de Cod: Clanul Nebunaticilor de Alături</vt:lpstr>
      <vt:lpstr>PowerPoint Presentation</vt:lpstr>
      <vt:lpstr>Incheiere: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Jocul în operele literare</dc:title>
  <cp:lastModifiedBy>Daniel</cp:lastModifiedBy>
  <cp:revision>12</cp:revision>
  <dcterms:modified xsi:type="dcterms:W3CDTF">2016-10-30T17:42:02Z</dcterms:modified>
</cp:coreProperties>
</file>